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69" r:id="rId3"/>
    <p:sldId id="270" r:id="rId4"/>
    <p:sldId id="353" r:id="rId5"/>
    <p:sldId id="354" r:id="rId6"/>
    <p:sldId id="355" r:id="rId7"/>
    <p:sldId id="271" r:id="rId8"/>
    <p:sldId id="351" r:id="rId9"/>
    <p:sldId id="368" r:id="rId10"/>
    <p:sldId id="352" r:id="rId11"/>
    <p:sldId id="371" r:id="rId12"/>
    <p:sldId id="373" r:id="rId13"/>
    <p:sldId id="372" r:id="rId14"/>
    <p:sldId id="272" r:id="rId15"/>
    <p:sldId id="273" r:id="rId16"/>
    <p:sldId id="265" r:id="rId17"/>
    <p:sldId id="260" r:id="rId18"/>
    <p:sldId id="274" r:id="rId19"/>
    <p:sldId id="264" r:id="rId20"/>
    <p:sldId id="356" r:id="rId21"/>
    <p:sldId id="357" r:id="rId22"/>
    <p:sldId id="364" r:id="rId23"/>
    <p:sldId id="365" r:id="rId24"/>
    <p:sldId id="366" r:id="rId25"/>
    <p:sldId id="358" r:id="rId26"/>
    <p:sldId id="359" r:id="rId27"/>
    <p:sldId id="360" r:id="rId28"/>
    <p:sldId id="361" r:id="rId29"/>
  </p:sldIdLst>
  <p:sldSz cx="12192000" cy="6858000"/>
  <p:notesSz cx="7053263"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07" autoAdjust="0"/>
    <p:restoredTop sz="94660"/>
  </p:normalViewPr>
  <p:slideViewPr>
    <p:cSldViewPr snapToGrid="0">
      <p:cViewPr varScale="1">
        <p:scale>
          <a:sx n="69" d="100"/>
          <a:sy n="69" d="100"/>
        </p:scale>
        <p:origin x="78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55938"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95738" y="0"/>
            <a:ext cx="3055937" cy="466725"/>
          </a:xfrm>
          <a:prstGeom prst="rect">
            <a:avLst/>
          </a:prstGeom>
        </p:spPr>
        <p:txBody>
          <a:bodyPr vert="horz" lIns="91440" tIns="45720" rIns="91440" bIns="45720" rtlCol="0"/>
          <a:lstStyle>
            <a:lvl1pPr algn="r">
              <a:defRPr sz="1200"/>
            </a:lvl1pPr>
          </a:lstStyle>
          <a:p>
            <a:fld id="{507F19EB-173F-4FFE-A3EA-B6974BC64D4E}" type="datetimeFigureOut">
              <a:rPr lang="en-US" smtClean="0"/>
              <a:t>1/28/2020</a:t>
            </a:fld>
            <a:endParaRPr lang="en-US"/>
          </a:p>
        </p:txBody>
      </p:sp>
      <p:sp>
        <p:nvSpPr>
          <p:cNvPr id="4" name="Slide Image Placeholder 3"/>
          <p:cNvSpPr>
            <a:spLocks noGrp="1" noRot="1" noChangeAspect="1"/>
          </p:cNvSpPr>
          <p:nvPr>
            <p:ph type="sldImg" idx="2"/>
          </p:nvPr>
        </p:nvSpPr>
        <p:spPr>
          <a:xfrm>
            <a:off x="733425" y="1163638"/>
            <a:ext cx="5586413" cy="314166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4850" y="4479925"/>
            <a:ext cx="5643563" cy="3665538"/>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375"/>
            <a:ext cx="3055938"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95738" y="8842375"/>
            <a:ext cx="3055937" cy="466725"/>
          </a:xfrm>
          <a:prstGeom prst="rect">
            <a:avLst/>
          </a:prstGeom>
        </p:spPr>
        <p:txBody>
          <a:bodyPr vert="horz" lIns="91440" tIns="45720" rIns="91440" bIns="45720" rtlCol="0" anchor="b"/>
          <a:lstStyle>
            <a:lvl1pPr algn="r">
              <a:defRPr sz="1200"/>
            </a:lvl1pPr>
          </a:lstStyle>
          <a:p>
            <a:fld id="{6986A97D-1232-41DA-B398-6F8A9F9E40CC}" type="slidenum">
              <a:rPr lang="en-US" smtClean="0"/>
              <a:t>‹#›</a:t>
            </a:fld>
            <a:endParaRPr lang="en-US"/>
          </a:p>
        </p:txBody>
      </p:sp>
    </p:spTree>
    <p:extLst>
      <p:ext uri="{BB962C8B-B14F-4D97-AF65-F5344CB8AC3E}">
        <p14:creationId xmlns:p14="http://schemas.microsoft.com/office/powerpoint/2010/main" val="22924402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a:extLst>
              <a:ext uri="{FF2B5EF4-FFF2-40B4-BE49-F238E27FC236}">
                <a16:creationId xmlns:a16="http://schemas.microsoft.com/office/drawing/2014/main" id="{D6589653-BD9E-4422-AB94-FCFF5185663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8" name="Notes Placeholder 2">
            <a:extLst>
              <a:ext uri="{FF2B5EF4-FFF2-40B4-BE49-F238E27FC236}">
                <a16:creationId xmlns:a16="http://schemas.microsoft.com/office/drawing/2014/main" id="{0B6DFEEC-E32A-4455-98E0-B24CFDC65C0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9459" name="Slide Number Placeholder 3">
            <a:extLst>
              <a:ext uri="{FF2B5EF4-FFF2-40B4-BE49-F238E27FC236}">
                <a16:creationId xmlns:a16="http://schemas.microsoft.com/office/drawing/2014/main" id="{A46B36BE-1434-47A7-AA8D-F743435C7CA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631C4CB3-F550-4581-B917-9502B605C416}" type="slidenum">
              <a:rPr lang="en-US" altLang="en-US" sz="1200">
                <a:latin typeface="Calibri" panose="020F0502020204030204" pitchFamily="34" charset="0"/>
              </a:rPr>
              <a:pPr eaLnBrk="1" hangingPunct="1"/>
              <a:t>4</a:t>
            </a:fld>
            <a:endParaRPr lang="en-US" altLang="en-US" sz="1200">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693C0-70AB-4285-A521-07A1DE71F5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251B8B-E10C-4CAE-A28B-946A7F014D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1BE7E8F-5A0E-41D7-A6F3-216595B0B7DE}"/>
              </a:ext>
            </a:extLst>
          </p:cNvPr>
          <p:cNvSpPr>
            <a:spLocks noGrp="1"/>
          </p:cNvSpPr>
          <p:nvPr>
            <p:ph type="dt" sz="half" idx="10"/>
          </p:nvPr>
        </p:nvSpPr>
        <p:spPr/>
        <p:txBody>
          <a:bodyPr/>
          <a:lstStyle/>
          <a:p>
            <a:fld id="{F3F57ADC-BEB4-4CB9-8A47-2EE036F358A2}" type="datetimeFigureOut">
              <a:rPr lang="en-US" smtClean="0"/>
              <a:t>1/28/2020</a:t>
            </a:fld>
            <a:endParaRPr lang="en-US"/>
          </a:p>
        </p:txBody>
      </p:sp>
      <p:sp>
        <p:nvSpPr>
          <p:cNvPr id="5" name="Footer Placeholder 4">
            <a:extLst>
              <a:ext uri="{FF2B5EF4-FFF2-40B4-BE49-F238E27FC236}">
                <a16:creationId xmlns:a16="http://schemas.microsoft.com/office/drawing/2014/main" id="{ABFB2811-E0EB-466B-8D33-703E321A5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142506-766E-4CEE-B4D9-C9CEA3DD7C3D}"/>
              </a:ext>
            </a:extLst>
          </p:cNvPr>
          <p:cNvSpPr>
            <a:spLocks noGrp="1"/>
          </p:cNvSpPr>
          <p:nvPr>
            <p:ph type="sldNum" sz="quarter" idx="12"/>
          </p:nvPr>
        </p:nvSpPr>
        <p:spPr/>
        <p:txBody>
          <a:bodyPr/>
          <a:lstStyle/>
          <a:p>
            <a:fld id="{891F1F71-D3C0-44EB-B642-30DA0B6581FA}" type="slidenum">
              <a:rPr lang="en-US" smtClean="0"/>
              <a:t>‹#›</a:t>
            </a:fld>
            <a:endParaRPr lang="en-US"/>
          </a:p>
        </p:txBody>
      </p:sp>
    </p:spTree>
    <p:extLst>
      <p:ext uri="{BB962C8B-B14F-4D97-AF65-F5344CB8AC3E}">
        <p14:creationId xmlns:p14="http://schemas.microsoft.com/office/powerpoint/2010/main" val="3610744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6E64B-0946-437A-9070-ED79E40DAA4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CE67365-F9F4-4936-8A9F-9B1A4FE8946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0C41E9-C3B1-4D01-A183-AE5742E7C50D}"/>
              </a:ext>
            </a:extLst>
          </p:cNvPr>
          <p:cNvSpPr>
            <a:spLocks noGrp="1"/>
          </p:cNvSpPr>
          <p:nvPr>
            <p:ph type="dt" sz="half" idx="10"/>
          </p:nvPr>
        </p:nvSpPr>
        <p:spPr/>
        <p:txBody>
          <a:bodyPr/>
          <a:lstStyle/>
          <a:p>
            <a:fld id="{F3F57ADC-BEB4-4CB9-8A47-2EE036F358A2}" type="datetimeFigureOut">
              <a:rPr lang="en-US" smtClean="0"/>
              <a:t>1/28/2020</a:t>
            </a:fld>
            <a:endParaRPr lang="en-US"/>
          </a:p>
        </p:txBody>
      </p:sp>
      <p:sp>
        <p:nvSpPr>
          <p:cNvPr id="5" name="Footer Placeholder 4">
            <a:extLst>
              <a:ext uri="{FF2B5EF4-FFF2-40B4-BE49-F238E27FC236}">
                <a16:creationId xmlns:a16="http://schemas.microsoft.com/office/drawing/2014/main" id="{90F30186-D7CA-46E9-9B31-01C328F33D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2EE4EE-091B-4980-A6BC-FE119391FCA1}"/>
              </a:ext>
            </a:extLst>
          </p:cNvPr>
          <p:cNvSpPr>
            <a:spLocks noGrp="1"/>
          </p:cNvSpPr>
          <p:nvPr>
            <p:ph type="sldNum" sz="quarter" idx="12"/>
          </p:nvPr>
        </p:nvSpPr>
        <p:spPr/>
        <p:txBody>
          <a:bodyPr/>
          <a:lstStyle/>
          <a:p>
            <a:fld id="{891F1F71-D3C0-44EB-B642-30DA0B6581FA}" type="slidenum">
              <a:rPr lang="en-US" smtClean="0"/>
              <a:t>‹#›</a:t>
            </a:fld>
            <a:endParaRPr lang="en-US"/>
          </a:p>
        </p:txBody>
      </p:sp>
    </p:spTree>
    <p:extLst>
      <p:ext uri="{BB962C8B-B14F-4D97-AF65-F5344CB8AC3E}">
        <p14:creationId xmlns:p14="http://schemas.microsoft.com/office/powerpoint/2010/main" val="4243253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3571D9-96A0-46C3-886F-461CE4EFC05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C0D18C-5C91-4CDA-B392-1F030A3EDEA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066F94-EE6D-4BAD-9CA2-72987146263D}"/>
              </a:ext>
            </a:extLst>
          </p:cNvPr>
          <p:cNvSpPr>
            <a:spLocks noGrp="1"/>
          </p:cNvSpPr>
          <p:nvPr>
            <p:ph type="dt" sz="half" idx="10"/>
          </p:nvPr>
        </p:nvSpPr>
        <p:spPr/>
        <p:txBody>
          <a:bodyPr/>
          <a:lstStyle/>
          <a:p>
            <a:fld id="{F3F57ADC-BEB4-4CB9-8A47-2EE036F358A2}" type="datetimeFigureOut">
              <a:rPr lang="en-US" smtClean="0"/>
              <a:t>1/28/2020</a:t>
            </a:fld>
            <a:endParaRPr lang="en-US"/>
          </a:p>
        </p:txBody>
      </p:sp>
      <p:sp>
        <p:nvSpPr>
          <p:cNvPr id="5" name="Footer Placeholder 4">
            <a:extLst>
              <a:ext uri="{FF2B5EF4-FFF2-40B4-BE49-F238E27FC236}">
                <a16:creationId xmlns:a16="http://schemas.microsoft.com/office/drawing/2014/main" id="{C0E7B280-F275-416B-A0A0-EBB8387541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C4C69C-64D6-4CA8-AAF1-B4164DE644BD}"/>
              </a:ext>
            </a:extLst>
          </p:cNvPr>
          <p:cNvSpPr>
            <a:spLocks noGrp="1"/>
          </p:cNvSpPr>
          <p:nvPr>
            <p:ph type="sldNum" sz="quarter" idx="12"/>
          </p:nvPr>
        </p:nvSpPr>
        <p:spPr/>
        <p:txBody>
          <a:bodyPr/>
          <a:lstStyle/>
          <a:p>
            <a:fld id="{891F1F71-D3C0-44EB-B642-30DA0B6581FA}" type="slidenum">
              <a:rPr lang="en-US" smtClean="0"/>
              <a:t>‹#›</a:t>
            </a:fld>
            <a:endParaRPr lang="en-US"/>
          </a:p>
        </p:txBody>
      </p:sp>
    </p:spTree>
    <p:extLst>
      <p:ext uri="{BB962C8B-B14F-4D97-AF65-F5344CB8AC3E}">
        <p14:creationId xmlns:p14="http://schemas.microsoft.com/office/powerpoint/2010/main" val="54012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566400" cy="1143000"/>
          </a:xfrm>
        </p:spPr>
        <p:txBody>
          <a:bodyPr/>
          <a:lstStyle/>
          <a:p>
            <a:r>
              <a:rPr lang="en-US"/>
              <a:t>Click to edit Master title style</a:t>
            </a:r>
            <a:endParaRPr lang="en-US" dirty="0"/>
          </a:p>
        </p:txBody>
      </p:sp>
      <p:sp>
        <p:nvSpPr>
          <p:cNvPr id="8" name="Content Placeholder 7"/>
          <p:cNvSpPr>
            <a:spLocks noGrp="1"/>
          </p:cNvSpPr>
          <p:nvPr>
            <p:ph sz="quarter" idx="13"/>
          </p:nvPr>
        </p:nvSpPr>
        <p:spPr>
          <a:xfrm>
            <a:off x="812800" y="1600200"/>
            <a:ext cx="105664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550D87-1648-4E12-9B4D-7E4C63BAEB29}"/>
              </a:ext>
            </a:extLst>
          </p:cNvPr>
          <p:cNvSpPr>
            <a:spLocks noGrp="1"/>
          </p:cNvSpPr>
          <p:nvPr>
            <p:ph type="dt" sz="half" idx="14"/>
          </p:nvPr>
        </p:nvSpPr>
        <p:spPr/>
        <p:txBody>
          <a:bodyPr/>
          <a:lstStyle>
            <a:lvl1pPr>
              <a:defRPr/>
            </a:lvl1pPr>
          </a:lstStyle>
          <a:p>
            <a:fld id="{9A882B94-C0C6-42B4-A87C-EF5657AB259A}" type="datetimeFigureOut">
              <a:rPr lang="en-US" altLang="en-US"/>
              <a:pPr/>
              <a:t>1/28/2020</a:t>
            </a:fld>
            <a:endParaRPr lang="en-US" altLang="en-US"/>
          </a:p>
        </p:txBody>
      </p:sp>
      <p:sp>
        <p:nvSpPr>
          <p:cNvPr id="5" name="Footer Placeholder 4">
            <a:extLst>
              <a:ext uri="{FF2B5EF4-FFF2-40B4-BE49-F238E27FC236}">
                <a16:creationId xmlns:a16="http://schemas.microsoft.com/office/drawing/2014/main" id="{EE71FC75-37B7-4AA5-9032-3BE7F9A2D373}"/>
              </a:ext>
            </a:extLst>
          </p:cNvPr>
          <p:cNvSpPr>
            <a:spLocks noGrp="1"/>
          </p:cNvSpPr>
          <p:nvPr>
            <p:ph type="ftr" sz="quarter" idx="15"/>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F37FE889-5430-40C1-8CA0-B6EC4F42D4A8}"/>
              </a:ext>
            </a:extLst>
          </p:cNvPr>
          <p:cNvSpPr>
            <a:spLocks noGrp="1"/>
          </p:cNvSpPr>
          <p:nvPr>
            <p:ph type="sldNum" sz="quarter" idx="16"/>
          </p:nvPr>
        </p:nvSpPr>
        <p:spPr/>
        <p:txBody>
          <a:bodyPr/>
          <a:lstStyle>
            <a:lvl1pPr>
              <a:defRPr/>
            </a:lvl1pPr>
          </a:lstStyle>
          <a:p>
            <a:fld id="{7D673501-36C5-4931-9104-1E783DA443EB}" type="slidenum">
              <a:rPr lang="en-US" altLang="en-US"/>
              <a:pPr/>
              <a:t>‹#›</a:t>
            </a:fld>
            <a:endParaRPr lang="en-US" altLang="en-US"/>
          </a:p>
        </p:txBody>
      </p:sp>
    </p:spTree>
    <p:extLst>
      <p:ext uri="{BB962C8B-B14F-4D97-AF65-F5344CB8AC3E}">
        <p14:creationId xmlns:p14="http://schemas.microsoft.com/office/powerpoint/2010/main" val="2053026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A334C-806C-4C0E-99E3-A20E0BC51C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9AFE9F-02CB-4403-A8A1-6634D55D086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ABE35A-1639-470B-ABB9-BEEE39A99365}"/>
              </a:ext>
            </a:extLst>
          </p:cNvPr>
          <p:cNvSpPr>
            <a:spLocks noGrp="1"/>
          </p:cNvSpPr>
          <p:nvPr>
            <p:ph type="dt" sz="half" idx="10"/>
          </p:nvPr>
        </p:nvSpPr>
        <p:spPr/>
        <p:txBody>
          <a:bodyPr/>
          <a:lstStyle/>
          <a:p>
            <a:fld id="{F3F57ADC-BEB4-4CB9-8A47-2EE036F358A2}" type="datetimeFigureOut">
              <a:rPr lang="en-US" smtClean="0"/>
              <a:t>1/28/2020</a:t>
            </a:fld>
            <a:endParaRPr lang="en-US"/>
          </a:p>
        </p:txBody>
      </p:sp>
      <p:sp>
        <p:nvSpPr>
          <p:cNvPr id="5" name="Footer Placeholder 4">
            <a:extLst>
              <a:ext uri="{FF2B5EF4-FFF2-40B4-BE49-F238E27FC236}">
                <a16:creationId xmlns:a16="http://schemas.microsoft.com/office/drawing/2014/main" id="{A6C41C9A-97B3-4144-AE5E-9B565482D5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43DDE7-1901-45FD-BDB8-9D47B521AD4A}"/>
              </a:ext>
            </a:extLst>
          </p:cNvPr>
          <p:cNvSpPr>
            <a:spLocks noGrp="1"/>
          </p:cNvSpPr>
          <p:nvPr>
            <p:ph type="sldNum" sz="quarter" idx="12"/>
          </p:nvPr>
        </p:nvSpPr>
        <p:spPr/>
        <p:txBody>
          <a:bodyPr/>
          <a:lstStyle/>
          <a:p>
            <a:fld id="{891F1F71-D3C0-44EB-B642-30DA0B6581FA}" type="slidenum">
              <a:rPr lang="en-US" smtClean="0"/>
              <a:t>‹#›</a:t>
            </a:fld>
            <a:endParaRPr lang="en-US"/>
          </a:p>
        </p:txBody>
      </p:sp>
    </p:spTree>
    <p:extLst>
      <p:ext uri="{BB962C8B-B14F-4D97-AF65-F5344CB8AC3E}">
        <p14:creationId xmlns:p14="http://schemas.microsoft.com/office/powerpoint/2010/main" val="3791482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2108F-8C85-4D55-9690-1F137F605E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F4CE4E-67F1-4B25-A6FB-A7FE15F1D4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579C332-D830-4DCD-9EAC-EC7F0FF646A9}"/>
              </a:ext>
            </a:extLst>
          </p:cNvPr>
          <p:cNvSpPr>
            <a:spLocks noGrp="1"/>
          </p:cNvSpPr>
          <p:nvPr>
            <p:ph type="dt" sz="half" idx="10"/>
          </p:nvPr>
        </p:nvSpPr>
        <p:spPr/>
        <p:txBody>
          <a:bodyPr/>
          <a:lstStyle/>
          <a:p>
            <a:fld id="{F3F57ADC-BEB4-4CB9-8A47-2EE036F358A2}" type="datetimeFigureOut">
              <a:rPr lang="en-US" smtClean="0"/>
              <a:t>1/28/2020</a:t>
            </a:fld>
            <a:endParaRPr lang="en-US"/>
          </a:p>
        </p:txBody>
      </p:sp>
      <p:sp>
        <p:nvSpPr>
          <p:cNvPr id="5" name="Footer Placeholder 4">
            <a:extLst>
              <a:ext uri="{FF2B5EF4-FFF2-40B4-BE49-F238E27FC236}">
                <a16:creationId xmlns:a16="http://schemas.microsoft.com/office/drawing/2014/main" id="{DA75E20B-E915-4075-937A-040AC44113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E2D841-267B-47C9-AD71-AF5EE49038F0}"/>
              </a:ext>
            </a:extLst>
          </p:cNvPr>
          <p:cNvSpPr>
            <a:spLocks noGrp="1"/>
          </p:cNvSpPr>
          <p:nvPr>
            <p:ph type="sldNum" sz="quarter" idx="12"/>
          </p:nvPr>
        </p:nvSpPr>
        <p:spPr/>
        <p:txBody>
          <a:bodyPr/>
          <a:lstStyle/>
          <a:p>
            <a:fld id="{891F1F71-D3C0-44EB-B642-30DA0B6581FA}" type="slidenum">
              <a:rPr lang="en-US" smtClean="0"/>
              <a:t>‹#›</a:t>
            </a:fld>
            <a:endParaRPr lang="en-US"/>
          </a:p>
        </p:txBody>
      </p:sp>
    </p:spTree>
    <p:extLst>
      <p:ext uri="{BB962C8B-B14F-4D97-AF65-F5344CB8AC3E}">
        <p14:creationId xmlns:p14="http://schemas.microsoft.com/office/powerpoint/2010/main" val="22160429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E0B05-242A-45E1-BA0C-5895F7FABF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DA4FF6-295D-4790-8989-72BB636968A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9BAE9B0-10DF-472E-B600-F9C7A9543BB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1E411B3-F61D-4A0C-874D-6126AD7F3A1F}"/>
              </a:ext>
            </a:extLst>
          </p:cNvPr>
          <p:cNvSpPr>
            <a:spLocks noGrp="1"/>
          </p:cNvSpPr>
          <p:nvPr>
            <p:ph type="dt" sz="half" idx="10"/>
          </p:nvPr>
        </p:nvSpPr>
        <p:spPr/>
        <p:txBody>
          <a:bodyPr/>
          <a:lstStyle/>
          <a:p>
            <a:fld id="{F3F57ADC-BEB4-4CB9-8A47-2EE036F358A2}" type="datetimeFigureOut">
              <a:rPr lang="en-US" smtClean="0"/>
              <a:t>1/28/2020</a:t>
            </a:fld>
            <a:endParaRPr lang="en-US"/>
          </a:p>
        </p:txBody>
      </p:sp>
      <p:sp>
        <p:nvSpPr>
          <p:cNvPr id="6" name="Footer Placeholder 5">
            <a:extLst>
              <a:ext uri="{FF2B5EF4-FFF2-40B4-BE49-F238E27FC236}">
                <a16:creationId xmlns:a16="http://schemas.microsoft.com/office/drawing/2014/main" id="{AE552E64-EBEF-4493-B455-CD386613E5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12BCCD-557A-444A-A49C-D9AFD63B84FF}"/>
              </a:ext>
            </a:extLst>
          </p:cNvPr>
          <p:cNvSpPr>
            <a:spLocks noGrp="1"/>
          </p:cNvSpPr>
          <p:nvPr>
            <p:ph type="sldNum" sz="quarter" idx="12"/>
          </p:nvPr>
        </p:nvSpPr>
        <p:spPr/>
        <p:txBody>
          <a:bodyPr/>
          <a:lstStyle/>
          <a:p>
            <a:fld id="{891F1F71-D3C0-44EB-B642-30DA0B6581FA}" type="slidenum">
              <a:rPr lang="en-US" smtClean="0"/>
              <a:t>‹#›</a:t>
            </a:fld>
            <a:endParaRPr lang="en-US"/>
          </a:p>
        </p:txBody>
      </p:sp>
    </p:spTree>
    <p:extLst>
      <p:ext uri="{BB962C8B-B14F-4D97-AF65-F5344CB8AC3E}">
        <p14:creationId xmlns:p14="http://schemas.microsoft.com/office/powerpoint/2010/main" val="2701642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F97AC-953A-4840-8E7A-DF8FC4FC89C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938F21B-D342-40EE-AE92-9FA72A3561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31A11EA-4A89-4503-A974-449665A693A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37C5C0E-5AB6-4C7C-AEE9-12B5C1275A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13737FA-4911-4B06-9C7D-7AA0450DE94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601354D-131A-4CCA-A730-9D2E3E7D3157}"/>
              </a:ext>
            </a:extLst>
          </p:cNvPr>
          <p:cNvSpPr>
            <a:spLocks noGrp="1"/>
          </p:cNvSpPr>
          <p:nvPr>
            <p:ph type="dt" sz="half" idx="10"/>
          </p:nvPr>
        </p:nvSpPr>
        <p:spPr/>
        <p:txBody>
          <a:bodyPr/>
          <a:lstStyle/>
          <a:p>
            <a:fld id="{F3F57ADC-BEB4-4CB9-8A47-2EE036F358A2}" type="datetimeFigureOut">
              <a:rPr lang="en-US" smtClean="0"/>
              <a:t>1/28/2020</a:t>
            </a:fld>
            <a:endParaRPr lang="en-US"/>
          </a:p>
        </p:txBody>
      </p:sp>
      <p:sp>
        <p:nvSpPr>
          <p:cNvPr id="8" name="Footer Placeholder 7">
            <a:extLst>
              <a:ext uri="{FF2B5EF4-FFF2-40B4-BE49-F238E27FC236}">
                <a16:creationId xmlns:a16="http://schemas.microsoft.com/office/drawing/2014/main" id="{487D17E2-C3A4-48F1-AF9C-A114F754E7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9FE566B-0C08-426C-B7F6-BCFA0A9C2CD0}"/>
              </a:ext>
            </a:extLst>
          </p:cNvPr>
          <p:cNvSpPr>
            <a:spLocks noGrp="1"/>
          </p:cNvSpPr>
          <p:nvPr>
            <p:ph type="sldNum" sz="quarter" idx="12"/>
          </p:nvPr>
        </p:nvSpPr>
        <p:spPr/>
        <p:txBody>
          <a:bodyPr/>
          <a:lstStyle/>
          <a:p>
            <a:fld id="{891F1F71-D3C0-44EB-B642-30DA0B6581FA}" type="slidenum">
              <a:rPr lang="en-US" smtClean="0"/>
              <a:t>‹#›</a:t>
            </a:fld>
            <a:endParaRPr lang="en-US"/>
          </a:p>
        </p:txBody>
      </p:sp>
    </p:spTree>
    <p:extLst>
      <p:ext uri="{BB962C8B-B14F-4D97-AF65-F5344CB8AC3E}">
        <p14:creationId xmlns:p14="http://schemas.microsoft.com/office/powerpoint/2010/main" val="741774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67F67-9525-4B07-A371-864BF34B25E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E8B68BD-F438-400E-9EFA-8C859B004DE2}"/>
              </a:ext>
            </a:extLst>
          </p:cNvPr>
          <p:cNvSpPr>
            <a:spLocks noGrp="1"/>
          </p:cNvSpPr>
          <p:nvPr>
            <p:ph type="dt" sz="half" idx="10"/>
          </p:nvPr>
        </p:nvSpPr>
        <p:spPr/>
        <p:txBody>
          <a:bodyPr/>
          <a:lstStyle/>
          <a:p>
            <a:fld id="{F3F57ADC-BEB4-4CB9-8A47-2EE036F358A2}" type="datetimeFigureOut">
              <a:rPr lang="en-US" smtClean="0"/>
              <a:t>1/28/2020</a:t>
            </a:fld>
            <a:endParaRPr lang="en-US"/>
          </a:p>
        </p:txBody>
      </p:sp>
      <p:sp>
        <p:nvSpPr>
          <p:cNvPr id="4" name="Footer Placeholder 3">
            <a:extLst>
              <a:ext uri="{FF2B5EF4-FFF2-40B4-BE49-F238E27FC236}">
                <a16:creationId xmlns:a16="http://schemas.microsoft.com/office/drawing/2014/main" id="{4903B127-759C-4D2F-9640-4BA7805D8C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88F992-2D4F-47BE-B6FA-2EEB1707811D}"/>
              </a:ext>
            </a:extLst>
          </p:cNvPr>
          <p:cNvSpPr>
            <a:spLocks noGrp="1"/>
          </p:cNvSpPr>
          <p:nvPr>
            <p:ph type="sldNum" sz="quarter" idx="12"/>
          </p:nvPr>
        </p:nvSpPr>
        <p:spPr/>
        <p:txBody>
          <a:bodyPr/>
          <a:lstStyle/>
          <a:p>
            <a:fld id="{891F1F71-D3C0-44EB-B642-30DA0B6581FA}" type="slidenum">
              <a:rPr lang="en-US" smtClean="0"/>
              <a:t>‹#›</a:t>
            </a:fld>
            <a:endParaRPr lang="en-US"/>
          </a:p>
        </p:txBody>
      </p:sp>
    </p:spTree>
    <p:extLst>
      <p:ext uri="{BB962C8B-B14F-4D97-AF65-F5344CB8AC3E}">
        <p14:creationId xmlns:p14="http://schemas.microsoft.com/office/powerpoint/2010/main" val="99035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392815-5B96-49C2-9470-32480B3CE221}"/>
              </a:ext>
            </a:extLst>
          </p:cNvPr>
          <p:cNvSpPr>
            <a:spLocks noGrp="1"/>
          </p:cNvSpPr>
          <p:nvPr>
            <p:ph type="dt" sz="half" idx="10"/>
          </p:nvPr>
        </p:nvSpPr>
        <p:spPr/>
        <p:txBody>
          <a:bodyPr/>
          <a:lstStyle/>
          <a:p>
            <a:fld id="{F3F57ADC-BEB4-4CB9-8A47-2EE036F358A2}" type="datetimeFigureOut">
              <a:rPr lang="en-US" smtClean="0"/>
              <a:t>1/28/2020</a:t>
            </a:fld>
            <a:endParaRPr lang="en-US"/>
          </a:p>
        </p:txBody>
      </p:sp>
      <p:sp>
        <p:nvSpPr>
          <p:cNvPr id="3" name="Footer Placeholder 2">
            <a:extLst>
              <a:ext uri="{FF2B5EF4-FFF2-40B4-BE49-F238E27FC236}">
                <a16:creationId xmlns:a16="http://schemas.microsoft.com/office/drawing/2014/main" id="{B78C360E-E842-4B3A-99E6-D6EBA6F986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3525A06-A33E-46CC-B0A6-0CCA65BFF547}"/>
              </a:ext>
            </a:extLst>
          </p:cNvPr>
          <p:cNvSpPr>
            <a:spLocks noGrp="1"/>
          </p:cNvSpPr>
          <p:nvPr>
            <p:ph type="sldNum" sz="quarter" idx="12"/>
          </p:nvPr>
        </p:nvSpPr>
        <p:spPr/>
        <p:txBody>
          <a:bodyPr/>
          <a:lstStyle/>
          <a:p>
            <a:fld id="{891F1F71-D3C0-44EB-B642-30DA0B6581FA}" type="slidenum">
              <a:rPr lang="en-US" smtClean="0"/>
              <a:t>‹#›</a:t>
            </a:fld>
            <a:endParaRPr lang="en-US"/>
          </a:p>
        </p:txBody>
      </p:sp>
    </p:spTree>
    <p:extLst>
      <p:ext uri="{BB962C8B-B14F-4D97-AF65-F5344CB8AC3E}">
        <p14:creationId xmlns:p14="http://schemas.microsoft.com/office/powerpoint/2010/main" val="2144444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08DD3-CDAF-4185-A9F4-42DA0676B2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58437E-8814-485A-A02B-6AD98B3A7A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BE472D-3DFA-4F36-A9BC-CF11C8895E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1AB03B7-3A32-4DD1-837A-6E5A16EC6F9D}"/>
              </a:ext>
            </a:extLst>
          </p:cNvPr>
          <p:cNvSpPr>
            <a:spLocks noGrp="1"/>
          </p:cNvSpPr>
          <p:nvPr>
            <p:ph type="dt" sz="half" idx="10"/>
          </p:nvPr>
        </p:nvSpPr>
        <p:spPr/>
        <p:txBody>
          <a:bodyPr/>
          <a:lstStyle/>
          <a:p>
            <a:fld id="{F3F57ADC-BEB4-4CB9-8A47-2EE036F358A2}" type="datetimeFigureOut">
              <a:rPr lang="en-US" smtClean="0"/>
              <a:t>1/28/2020</a:t>
            </a:fld>
            <a:endParaRPr lang="en-US"/>
          </a:p>
        </p:txBody>
      </p:sp>
      <p:sp>
        <p:nvSpPr>
          <p:cNvPr id="6" name="Footer Placeholder 5">
            <a:extLst>
              <a:ext uri="{FF2B5EF4-FFF2-40B4-BE49-F238E27FC236}">
                <a16:creationId xmlns:a16="http://schemas.microsoft.com/office/drawing/2014/main" id="{1EA52CD0-5B71-4633-B40D-34CDFAE53B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46C2AE-023F-445C-96B1-BD79F052CEBC}"/>
              </a:ext>
            </a:extLst>
          </p:cNvPr>
          <p:cNvSpPr>
            <a:spLocks noGrp="1"/>
          </p:cNvSpPr>
          <p:nvPr>
            <p:ph type="sldNum" sz="quarter" idx="12"/>
          </p:nvPr>
        </p:nvSpPr>
        <p:spPr/>
        <p:txBody>
          <a:bodyPr/>
          <a:lstStyle/>
          <a:p>
            <a:fld id="{891F1F71-D3C0-44EB-B642-30DA0B6581FA}" type="slidenum">
              <a:rPr lang="en-US" smtClean="0"/>
              <a:t>‹#›</a:t>
            </a:fld>
            <a:endParaRPr lang="en-US"/>
          </a:p>
        </p:txBody>
      </p:sp>
    </p:spTree>
    <p:extLst>
      <p:ext uri="{BB962C8B-B14F-4D97-AF65-F5344CB8AC3E}">
        <p14:creationId xmlns:p14="http://schemas.microsoft.com/office/powerpoint/2010/main" val="689545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9F871-61C3-4EE3-B448-E1203A3AFA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13EF3B5-96C5-42D9-9C95-4B98C7820D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B72E1E-A039-4BE9-8596-EE308A4602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3FB8538-DC8E-4354-B306-B222186F90E3}"/>
              </a:ext>
            </a:extLst>
          </p:cNvPr>
          <p:cNvSpPr>
            <a:spLocks noGrp="1"/>
          </p:cNvSpPr>
          <p:nvPr>
            <p:ph type="dt" sz="half" idx="10"/>
          </p:nvPr>
        </p:nvSpPr>
        <p:spPr/>
        <p:txBody>
          <a:bodyPr/>
          <a:lstStyle/>
          <a:p>
            <a:fld id="{F3F57ADC-BEB4-4CB9-8A47-2EE036F358A2}" type="datetimeFigureOut">
              <a:rPr lang="en-US" smtClean="0"/>
              <a:t>1/28/2020</a:t>
            </a:fld>
            <a:endParaRPr lang="en-US"/>
          </a:p>
        </p:txBody>
      </p:sp>
      <p:sp>
        <p:nvSpPr>
          <p:cNvPr id="6" name="Footer Placeholder 5">
            <a:extLst>
              <a:ext uri="{FF2B5EF4-FFF2-40B4-BE49-F238E27FC236}">
                <a16:creationId xmlns:a16="http://schemas.microsoft.com/office/drawing/2014/main" id="{E784E05E-C9C9-4B54-9594-320D7C28B0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327EC5-6F64-4AA1-A05F-C9AB1690EE18}"/>
              </a:ext>
            </a:extLst>
          </p:cNvPr>
          <p:cNvSpPr>
            <a:spLocks noGrp="1"/>
          </p:cNvSpPr>
          <p:nvPr>
            <p:ph type="sldNum" sz="quarter" idx="12"/>
          </p:nvPr>
        </p:nvSpPr>
        <p:spPr/>
        <p:txBody>
          <a:bodyPr/>
          <a:lstStyle/>
          <a:p>
            <a:fld id="{891F1F71-D3C0-44EB-B642-30DA0B6581FA}" type="slidenum">
              <a:rPr lang="en-US" smtClean="0"/>
              <a:t>‹#›</a:t>
            </a:fld>
            <a:endParaRPr lang="en-US"/>
          </a:p>
        </p:txBody>
      </p:sp>
    </p:spTree>
    <p:extLst>
      <p:ext uri="{BB962C8B-B14F-4D97-AF65-F5344CB8AC3E}">
        <p14:creationId xmlns:p14="http://schemas.microsoft.com/office/powerpoint/2010/main" val="42568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CE9709-4F7B-4843-BA7C-758553BADC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31F9E19-CD8C-404C-85AA-D775644B7F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84D54C-4627-47EA-934E-B3CC13F9EA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F57ADC-BEB4-4CB9-8A47-2EE036F358A2}" type="datetimeFigureOut">
              <a:rPr lang="en-US" smtClean="0"/>
              <a:t>1/28/2020</a:t>
            </a:fld>
            <a:endParaRPr lang="en-US"/>
          </a:p>
        </p:txBody>
      </p:sp>
      <p:sp>
        <p:nvSpPr>
          <p:cNvPr id="5" name="Footer Placeholder 4">
            <a:extLst>
              <a:ext uri="{FF2B5EF4-FFF2-40B4-BE49-F238E27FC236}">
                <a16:creationId xmlns:a16="http://schemas.microsoft.com/office/drawing/2014/main" id="{79C1E869-FB03-47BA-BC79-BDDE728054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ED097AE-332E-4F8B-8DC2-85ABCF597F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1F1F71-D3C0-44EB-B642-30DA0B6581FA}" type="slidenum">
              <a:rPr lang="en-US" smtClean="0"/>
              <a:t>‹#›</a:t>
            </a:fld>
            <a:endParaRPr lang="en-US"/>
          </a:p>
        </p:txBody>
      </p:sp>
    </p:spTree>
    <p:extLst>
      <p:ext uri="{BB962C8B-B14F-4D97-AF65-F5344CB8AC3E}">
        <p14:creationId xmlns:p14="http://schemas.microsoft.com/office/powerpoint/2010/main" val="1482344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hyperlink" Target="https://www.theguardian.com/world/china" TargetMode="External"/><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hyperlink" Target="https://www.theguardian.com/world/ira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98BDF2-BF1D-4580-9492-91B13665DBA5}"/>
              </a:ext>
            </a:extLst>
          </p:cNvPr>
          <p:cNvSpPr txBox="1"/>
          <p:nvPr/>
        </p:nvSpPr>
        <p:spPr>
          <a:xfrm>
            <a:off x="191481" y="1616240"/>
            <a:ext cx="11809038" cy="2246769"/>
          </a:xfrm>
          <a:prstGeom prst="rect">
            <a:avLst/>
          </a:prstGeom>
          <a:noFill/>
        </p:spPr>
        <p:txBody>
          <a:bodyPr wrap="square" rtlCol="0">
            <a:spAutoFit/>
          </a:bodyPr>
          <a:lstStyle/>
          <a:p>
            <a:r>
              <a:rPr lang="en-US" sz="2400" b="1" dirty="0">
                <a:solidFill>
                  <a:srgbClr val="C00000"/>
                </a:solidFill>
              </a:rPr>
              <a:t>2. </a:t>
            </a:r>
            <a:r>
              <a:rPr lang="en-US" sz="2000" b="1" dirty="0">
                <a:solidFill>
                  <a:srgbClr val="C00000"/>
                </a:solidFill>
              </a:rPr>
              <a:t>WATER POLLUTION</a:t>
            </a:r>
            <a:r>
              <a:rPr lang="en-US" sz="2400" b="1" dirty="0">
                <a:solidFill>
                  <a:srgbClr val="C00000"/>
                </a:solidFill>
              </a:rPr>
              <a:t>: </a:t>
            </a:r>
            <a:r>
              <a:rPr lang="en-US" sz="1600" b="1" dirty="0">
                <a:solidFill>
                  <a:srgbClr val="C00000"/>
                </a:solidFill>
              </a:rPr>
              <a:t>Rainfall-runoff relationship; Groundwater, contamination and prevention;  Water quality in lakes and reservoirs;  Oxygen transfer in water bodies, DO and BOD;  Concept of watershed management;  Water quality standards;  Assessment of water quality;  Sources of water pollution;  Classification of water pollutants;  Effect of water pollutants;  Self-purification of natural streams.</a:t>
            </a:r>
          </a:p>
          <a:p>
            <a:pPr marL="457200" indent="-457200">
              <a:buAutoNum type="arabicPeriod" startAt="3"/>
            </a:pPr>
            <a:r>
              <a:rPr lang="en-US" sz="2000" b="1" dirty="0">
                <a:solidFill>
                  <a:srgbClr val="C00000"/>
                </a:solidFill>
              </a:rPr>
              <a:t>WATER AND WASTEWATER TREATMENT</a:t>
            </a:r>
            <a:r>
              <a:rPr lang="en-US" sz="1600" b="1" dirty="0">
                <a:solidFill>
                  <a:srgbClr val="C00000"/>
                </a:solidFill>
              </a:rPr>
              <a:t>:   Water Treatment – Necessity;  Sedimentation, coagulation, filtration;  Disinfection;  Other methods;  Rural water supply.  Wastewater Treatment – Characteristics of sewage and common industrial wastewater; Primary treatment;  Biological treatment, commonly used aerobic and anaerobic treatment;  Sludge treatment and disposal;  Disposal of treated effluent.</a:t>
            </a:r>
            <a:endParaRPr lang="en-US" sz="2400" b="1" dirty="0"/>
          </a:p>
        </p:txBody>
      </p:sp>
      <p:sp>
        <p:nvSpPr>
          <p:cNvPr id="5" name="TextBox 4">
            <a:extLst>
              <a:ext uri="{FF2B5EF4-FFF2-40B4-BE49-F238E27FC236}">
                <a16:creationId xmlns:a16="http://schemas.microsoft.com/office/drawing/2014/main" id="{D769B493-8812-4F40-A751-7A5700A03F74}"/>
              </a:ext>
            </a:extLst>
          </p:cNvPr>
          <p:cNvSpPr txBox="1"/>
          <p:nvPr/>
        </p:nvSpPr>
        <p:spPr>
          <a:xfrm>
            <a:off x="748147" y="318654"/>
            <a:ext cx="10922346" cy="523220"/>
          </a:xfrm>
          <a:prstGeom prst="rect">
            <a:avLst/>
          </a:prstGeom>
          <a:noFill/>
        </p:spPr>
        <p:txBody>
          <a:bodyPr wrap="square" rtlCol="0">
            <a:spAutoFit/>
          </a:bodyPr>
          <a:lstStyle/>
          <a:p>
            <a:r>
              <a:rPr lang="en-US" sz="2800" b="1" dirty="0">
                <a:solidFill>
                  <a:srgbClr val="0070C0"/>
                </a:solidFill>
              </a:rPr>
              <a:t>Slides - Set 4:  Water, Water Quality, Water and Wastewater Treatment</a:t>
            </a:r>
          </a:p>
        </p:txBody>
      </p:sp>
      <p:sp>
        <p:nvSpPr>
          <p:cNvPr id="6" name="Rectangle 5">
            <a:extLst>
              <a:ext uri="{FF2B5EF4-FFF2-40B4-BE49-F238E27FC236}">
                <a16:creationId xmlns:a16="http://schemas.microsoft.com/office/drawing/2014/main" id="{6D752E5E-F7D6-4DAB-97B9-E60AF0100145}"/>
              </a:ext>
            </a:extLst>
          </p:cNvPr>
          <p:cNvSpPr/>
          <p:nvPr/>
        </p:nvSpPr>
        <p:spPr>
          <a:xfrm>
            <a:off x="637309" y="318654"/>
            <a:ext cx="11033184" cy="66501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C78029B-1E59-4245-BEDE-B1DE6400075B}"/>
              </a:ext>
            </a:extLst>
          </p:cNvPr>
          <p:cNvSpPr txBox="1"/>
          <p:nvPr/>
        </p:nvSpPr>
        <p:spPr>
          <a:xfrm>
            <a:off x="360218" y="1246908"/>
            <a:ext cx="5735782" cy="400110"/>
          </a:xfrm>
          <a:prstGeom prst="rect">
            <a:avLst/>
          </a:prstGeom>
          <a:noFill/>
        </p:spPr>
        <p:txBody>
          <a:bodyPr wrap="square" rtlCol="0">
            <a:spAutoFit/>
          </a:bodyPr>
          <a:lstStyle/>
          <a:p>
            <a:r>
              <a:rPr lang="en-US" sz="2000" b="1" dirty="0"/>
              <a:t>What does the prescribed Syllabus say about it?</a:t>
            </a:r>
          </a:p>
        </p:txBody>
      </p:sp>
      <p:sp>
        <p:nvSpPr>
          <p:cNvPr id="8" name="TextBox 7">
            <a:extLst>
              <a:ext uri="{FF2B5EF4-FFF2-40B4-BE49-F238E27FC236}">
                <a16:creationId xmlns:a16="http://schemas.microsoft.com/office/drawing/2014/main" id="{EAC66F47-BB8B-4B62-8967-40772CDB8D92}"/>
              </a:ext>
            </a:extLst>
          </p:cNvPr>
          <p:cNvSpPr txBox="1"/>
          <p:nvPr/>
        </p:nvSpPr>
        <p:spPr>
          <a:xfrm flipH="1">
            <a:off x="191481" y="4232341"/>
            <a:ext cx="11709574" cy="1015663"/>
          </a:xfrm>
          <a:prstGeom prst="rect">
            <a:avLst/>
          </a:prstGeom>
          <a:noFill/>
        </p:spPr>
        <p:txBody>
          <a:bodyPr wrap="square" rtlCol="0">
            <a:spAutoFit/>
          </a:bodyPr>
          <a:lstStyle/>
          <a:p>
            <a:endParaRPr lang="en-US" sz="2000" b="1" dirty="0"/>
          </a:p>
          <a:p>
            <a:r>
              <a:rPr lang="en-US" sz="2000" b="1" dirty="0"/>
              <a:t>The focus will be on the current state of affairs in India and in the world, the policies in our country, the relevant laws and rules, water pollution control, introductory discussion on water and wastewater treatment  </a:t>
            </a:r>
          </a:p>
        </p:txBody>
      </p:sp>
    </p:spTree>
    <p:extLst>
      <p:ext uri="{BB962C8B-B14F-4D97-AF65-F5344CB8AC3E}">
        <p14:creationId xmlns:p14="http://schemas.microsoft.com/office/powerpoint/2010/main" val="783842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941FAF-6D83-4DBF-A98D-279A00F7B0DC}"/>
              </a:ext>
            </a:extLst>
          </p:cNvPr>
          <p:cNvSpPr/>
          <p:nvPr/>
        </p:nvSpPr>
        <p:spPr>
          <a:xfrm>
            <a:off x="301705" y="-152400"/>
            <a:ext cx="3271036" cy="4093428"/>
          </a:xfrm>
          <a:prstGeom prst="rect">
            <a:avLst/>
          </a:prstGeom>
        </p:spPr>
        <p:txBody>
          <a:bodyPr wrap="square">
            <a:spAutoFit/>
          </a:bodyPr>
          <a:lstStyle/>
          <a:p>
            <a:endParaRPr lang="en-US" sz="2000" b="1" i="0" u="none" strike="noStrike" baseline="0" dirty="0">
              <a:solidFill>
                <a:srgbClr val="000000"/>
              </a:solidFill>
              <a:latin typeface="Calibri" panose="020F0502020204030204" pitchFamily="34" charset="0"/>
            </a:endParaRPr>
          </a:p>
          <a:p>
            <a:r>
              <a:rPr lang="en-US" sz="2000" b="1" dirty="0">
                <a:solidFill>
                  <a:srgbClr val="1F871A"/>
                </a:solidFill>
                <a:latin typeface="Calibri" panose="020F0502020204030204" pitchFamily="34" charset="0"/>
              </a:rPr>
              <a:t>Nonpoint sources </a:t>
            </a:r>
          </a:p>
          <a:p>
            <a:r>
              <a:rPr lang="en-US" sz="2000" b="1" dirty="0">
                <a:solidFill>
                  <a:srgbClr val="000000"/>
                </a:solidFill>
                <a:latin typeface="Times New Roman" panose="02020603050405020304" pitchFamily="18" charset="0"/>
              </a:rPr>
              <a:t>•</a:t>
            </a:r>
            <a:r>
              <a:rPr lang="en-US" sz="2000" b="1" dirty="0">
                <a:solidFill>
                  <a:srgbClr val="000000"/>
                </a:solidFill>
                <a:latin typeface="Calibri" panose="020F0502020204030204" pitchFamily="34" charset="0"/>
              </a:rPr>
              <a:t>Broad, diffuse areas </a:t>
            </a:r>
          </a:p>
          <a:p>
            <a:r>
              <a:rPr lang="en-US" sz="2000" b="1" dirty="0">
                <a:solidFill>
                  <a:srgbClr val="000000"/>
                </a:solidFill>
                <a:latin typeface="Times New Roman" panose="02020603050405020304" pitchFamily="18" charset="0"/>
              </a:rPr>
              <a:t>•</a:t>
            </a:r>
            <a:r>
              <a:rPr lang="en-US" sz="2000" b="1" dirty="0">
                <a:solidFill>
                  <a:srgbClr val="000000"/>
                </a:solidFill>
                <a:latin typeface="Calibri" panose="020F0502020204030204" pitchFamily="34" charset="0"/>
              </a:rPr>
              <a:t>Difficult to identify and control </a:t>
            </a:r>
          </a:p>
          <a:p>
            <a:r>
              <a:rPr lang="en-US" sz="2000" b="1" dirty="0">
                <a:solidFill>
                  <a:srgbClr val="000000"/>
                </a:solidFill>
                <a:latin typeface="Times New Roman" panose="02020603050405020304" pitchFamily="18" charset="0"/>
              </a:rPr>
              <a:t>•</a:t>
            </a:r>
            <a:r>
              <a:rPr lang="en-US" sz="2000" b="1" dirty="0">
                <a:solidFill>
                  <a:srgbClr val="000000"/>
                </a:solidFill>
                <a:latin typeface="Calibri" panose="020F0502020204030204" pitchFamily="34" charset="0"/>
              </a:rPr>
              <a:t>Expensive to clean up </a:t>
            </a:r>
          </a:p>
          <a:p>
            <a:r>
              <a:rPr lang="en-US" sz="2000" b="1" dirty="0">
                <a:solidFill>
                  <a:srgbClr val="000000"/>
                </a:solidFill>
                <a:latin typeface="Times New Roman" panose="02020603050405020304" pitchFamily="18" charset="0"/>
              </a:rPr>
              <a:t>•</a:t>
            </a:r>
            <a:r>
              <a:rPr lang="en-US" sz="2000" b="1" dirty="0">
                <a:solidFill>
                  <a:srgbClr val="000000"/>
                </a:solidFill>
                <a:latin typeface="Calibri" panose="020F0502020204030204" pitchFamily="34" charset="0"/>
              </a:rPr>
              <a:t>Examples </a:t>
            </a:r>
          </a:p>
          <a:p>
            <a:endParaRPr lang="en-US" sz="2000" b="1" dirty="0">
              <a:solidFill>
                <a:srgbClr val="000000"/>
              </a:solidFill>
              <a:latin typeface="Calibri" panose="020F0502020204030204" pitchFamily="34" charset="0"/>
            </a:endParaRPr>
          </a:p>
          <a:p>
            <a:r>
              <a:rPr lang="en-US" sz="2000" b="1" dirty="0">
                <a:solidFill>
                  <a:srgbClr val="1F871A"/>
                </a:solidFill>
                <a:latin typeface="Calibri" panose="020F0502020204030204" pitchFamily="34" charset="0"/>
              </a:rPr>
              <a:t>Point sources </a:t>
            </a:r>
          </a:p>
          <a:p>
            <a:r>
              <a:rPr lang="en-US" sz="2000" b="1" dirty="0">
                <a:solidFill>
                  <a:srgbClr val="000000"/>
                </a:solidFill>
                <a:latin typeface="Times New Roman" panose="02020603050405020304" pitchFamily="18" charset="0"/>
              </a:rPr>
              <a:t>•</a:t>
            </a:r>
            <a:r>
              <a:rPr lang="en-US" sz="2000" b="1" dirty="0">
                <a:solidFill>
                  <a:srgbClr val="000000"/>
                </a:solidFill>
                <a:latin typeface="Calibri" panose="020F0502020204030204" pitchFamily="34" charset="0"/>
              </a:rPr>
              <a:t>Located at specific places </a:t>
            </a:r>
          </a:p>
          <a:p>
            <a:r>
              <a:rPr lang="en-US" sz="2000" b="1" dirty="0">
                <a:solidFill>
                  <a:srgbClr val="000000"/>
                </a:solidFill>
                <a:latin typeface="Times New Roman" panose="02020603050405020304" pitchFamily="18" charset="0"/>
              </a:rPr>
              <a:t>•</a:t>
            </a:r>
            <a:r>
              <a:rPr lang="en-US" sz="2000" b="1" dirty="0">
                <a:solidFill>
                  <a:srgbClr val="000000"/>
                </a:solidFill>
                <a:latin typeface="Calibri" panose="020F0502020204030204" pitchFamily="34" charset="0"/>
              </a:rPr>
              <a:t>Easy to identify, monitor, and regulate </a:t>
            </a:r>
          </a:p>
          <a:p>
            <a:r>
              <a:rPr lang="en-US" sz="2000" b="1" dirty="0">
                <a:solidFill>
                  <a:srgbClr val="000000"/>
                </a:solidFill>
                <a:latin typeface="Times New Roman" panose="02020603050405020304" pitchFamily="18" charset="0"/>
              </a:rPr>
              <a:t>•</a:t>
            </a:r>
            <a:r>
              <a:rPr lang="en-US" sz="2000" b="1" dirty="0">
                <a:solidFill>
                  <a:srgbClr val="000000"/>
                </a:solidFill>
                <a:latin typeface="Calibri" panose="020F0502020204030204" pitchFamily="34" charset="0"/>
              </a:rPr>
              <a:t>Examples </a:t>
            </a:r>
          </a:p>
        </p:txBody>
      </p:sp>
      <p:pic>
        <p:nvPicPr>
          <p:cNvPr id="3" name="Picture 2">
            <a:extLst>
              <a:ext uri="{FF2B5EF4-FFF2-40B4-BE49-F238E27FC236}">
                <a16:creationId xmlns:a16="http://schemas.microsoft.com/office/drawing/2014/main" id="{1E2F74D4-0247-4967-9590-6C27B37BDB10}"/>
              </a:ext>
            </a:extLst>
          </p:cNvPr>
          <p:cNvPicPr>
            <a:picLocks noChangeAspect="1"/>
          </p:cNvPicPr>
          <p:nvPr/>
        </p:nvPicPr>
        <p:blipFill>
          <a:blip r:embed="rId2"/>
          <a:stretch>
            <a:fillRect/>
          </a:stretch>
        </p:blipFill>
        <p:spPr>
          <a:xfrm>
            <a:off x="3572741" y="1"/>
            <a:ext cx="8723341" cy="5791200"/>
          </a:xfrm>
          <a:prstGeom prst="rect">
            <a:avLst/>
          </a:prstGeom>
        </p:spPr>
      </p:pic>
      <p:pic>
        <p:nvPicPr>
          <p:cNvPr id="4" name="Picture 3">
            <a:extLst>
              <a:ext uri="{FF2B5EF4-FFF2-40B4-BE49-F238E27FC236}">
                <a16:creationId xmlns:a16="http://schemas.microsoft.com/office/drawing/2014/main" id="{8C23468B-29A5-4E9D-80DA-7DDDC8C781F0}"/>
              </a:ext>
            </a:extLst>
          </p:cNvPr>
          <p:cNvPicPr>
            <a:picLocks noChangeAspect="1"/>
          </p:cNvPicPr>
          <p:nvPr/>
        </p:nvPicPr>
        <p:blipFill>
          <a:blip r:embed="rId3"/>
          <a:stretch>
            <a:fillRect/>
          </a:stretch>
        </p:blipFill>
        <p:spPr>
          <a:xfrm>
            <a:off x="1492643" y="3913320"/>
            <a:ext cx="1867638" cy="2793442"/>
          </a:xfrm>
          <a:prstGeom prst="rect">
            <a:avLst/>
          </a:prstGeom>
        </p:spPr>
      </p:pic>
      <p:sp>
        <p:nvSpPr>
          <p:cNvPr id="5" name="TextBox 4">
            <a:extLst>
              <a:ext uri="{FF2B5EF4-FFF2-40B4-BE49-F238E27FC236}">
                <a16:creationId xmlns:a16="http://schemas.microsoft.com/office/drawing/2014/main" id="{B623C7E1-AECD-4B3B-89D9-3AED5B3F5D9D}"/>
              </a:ext>
            </a:extLst>
          </p:cNvPr>
          <p:cNvSpPr txBox="1"/>
          <p:nvPr/>
        </p:nvSpPr>
        <p:spPr>
          <a:xfrm>
            <a:off x="3671455" y="5541819"/>
            <a:ext cx="8216471" cy="954107"/>
          </a:xfrm>
          <a:prstGeom prst="rect">
            <a:avLst/>
          </a:prstGeom>
          <a:noFill/>
        </p:spPr>
        <p:txBody>
          <a:bodyPr wrap="square" rtlCol="0">
            <a:spAutoFit/>
          </a:bodyPr>
          <a:lstStyle/>
          <a:p>
            <a:pPr algn="ctr"/>
            <a:r>
              <a:rPr lang="en-US" sz="2800" b="1" dirty="0">
                <a:solidFill>
                  <a:srgbClr val="0070C0"/>
                </a:solidFill>
              </a:rPr>
              <a:t>Point Source and Non-Point Source Water Pollution </a:t>
            </a:r>
          </a:p>
          <a:p>
            <a:pPr algn="ctr"/>
            <a:r>
              <a:rPr lang="en-US" sz="2800" b="1" dirty="0">
                <a:solidFill>
                  <a:srgbClr val="0070C0"/>
                </a:solidFill>
              </a:rPr>
              <a:t>Illustrated</a:t>
            </a:r>
          </a:p>
        </p:txBody>
      </p:sp>
    </p:spTree>
    <p:extLst>
      <p:ext uri="{BB962C8B-B14F-4D97-AF65-F5344CB8AC3E}">
        <p14:creationId xmlns:p14="http://schemas.microsoft.com/office/powerpoint/2010/main" val="3695574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F3782D1-498B-4DA3-8DC5-F76E3F9DCE8D}"/>
              </a:ext>
            </a:extLst>
          </p:cNvPr>
          <p:cNvSpPr/>
          <p:nvPr/>
        </p:nvSpPr>
        <p:spPr>
          <a:xfrm>
            <a:off x="96982" y="1241926"/>
            <a:ext cx="11804071" cy="2187074"/>
          </a:xfrm>
          <a:prstGeom prst="rect">
            <a:avLst/>
          </a:prstGeom>
        </p:spPr>
        <p:txBody>
          <a:bodyPr wrap="square">
            <a:spAutoFit/>
          </a:bodyPr>
          <a:lstStyle/>
          <a:p>
            <a:pPr algn="just">
              <a:lnSpc>
                <a:spcPct val="107000"/>
              </a:lnSpc>
            </a:pPr>
            <a:r>
              <a:rPr lang="en-US" sz="1600" b="1" dirty="0">
                <a:latin typeface="Times-Bold"/>
                <a:ea typeface="Calibri" panose="020F0502020204030204" pitchFamily="34" charset="0"/>
                <a:cs typeface="Times-Bold"/>
              </a:rPr>
              <a:t>3.33.  (</a:t>
            </a:r>
            <a:r>
              <a:rPr lang="en-US" sz="1600" b="1" i="1" dirty="0">
                <a:latin typeface="Times-BoldItalic"/>
                <a:ea typeface="Calibri" panose="020F0502020204030204" pitchFamily="34" charset="0"/>
                <a:cs typeface="Times-BoldItalic"/>
              </a:rPr>
              <a:t>DO sag in a non-tidal river</a:t>
            </a:r>
            <a:r>
              <a:rPr lang="en-US" sz="1600" b="1" dirty="0">
                <a:latin typeface="Times-Bold"/>
                <a:ea typeface="Calibri" panose="020F0502020204030204" pitchFamily="34" charset="0"/>
                <a:cs typeface="Times-Bold"/>
              </a:rPr>
              <a:t>) </a:t>
            </a:r>
            <a:r>
              <a:rPr lang="en-US" sz="1600" b="1" dirty="0">
                <a:latin typeface="Times-Roman"/>
                <a:ea typeface="Calibri" panose="020F0502020204030204" pitchFamily="34" charset="0"/>
                <a:cs typeface="Times-Roman"/>
              </a:rPr>
              <a:t>Contamination of a natural water system (rivers, lakes, for example) is partly removed by self purification processes involving dilution, sedimentation and aeration. Wastewater containing biodegradable organics is often discharged into a river and this is a very important source of contamination. The oxygen demand for bacterial degradation of organics (called biochemical oxygen demand, BOD) is met by absorption of oxygen from air. Depletion of oxygen below about 5 ppm becomes critical for the aquatic life. A non-tidal river has a BOD load of </a:t>
            </a:r>
            <a:r>
              <a:rPr lang="en-US" sz="1600" b="1" i="1" dirty="0">
                <a:latin typeface="Times-Italic"/>
                <a:ea typeface="Calibri" panose="020F0502020204030204" pitchFamily="34" charset="0"/>
                <a:cs typeface="Times-Italic"/>
              </a:rPr>
              <a:t>L</a:t>
            </a:r>
            <a:r>
              <a:rPr lang="en-US" sz="1600" b="1" baseline="-25000" dirty="0">
                <a:latin typeface="Times-Roman"/>
                <a:ea typeface="Calibri" panose="020F0502020204030204" pitchFamily="34" charset="0"/>
                <a:cs typeface="Times-Roman"/>
              </a:rPr>
              <a:t>0</a:t>
            </a:r>
            <a:r>
              <a:rPr lang="en-US" sz="1600" b="1" dirty="0">
                <a:latin typeface="Times-Roman"/>
                <a:ea typeface="Calibri" panose="020F0502020204030204" pitchFamily="34" charset="0"/>
                <a:cs typeface="Times-Roman"/>
              </a:rPr>
              <a:t> (expressed as milligram oxygen required for biodegradation of the organics present in one </a:t>
            </a:r>
            <a:r>
              <a:rPr lang="en-US" sz="1600" b="1" dirty="0" err="1">
                <a:latin typeface="Times-Roman"/>
                <a:ea typeface="Calibri" panose="020F0502020204030204" pitchFamily="34" charset="0"/>
                <a:cs typeface="Times-Roman"/>
              </a:rPr>
              <a:t>litre</a:t>
            </a:r>
            <a:r>
              <a:rPr lang="en-US" sz="1600" b="1" dirty="0">
                <a:latin typeface="Times-Roman"/>
                <a:ea typeface="Calibri" panose="020F0502020204030204" pitchFamily="34" charset="0"/>
                <a:cs typeface="Times-Roman"/>
              </a:rPr>
              <a:t> wastewater) and a dissolved oxygen concentration </a:t>
            </a:r>
            <a:r>
              <a:rPr lang="en-US" sz="1600" b="1" i="1" dirty="0">
                <a:latin typeface="Times-Italic"/>
                <a:ea typeface="Calibri" panose="020F0502020204030204" pitchFamily="34" charset="0"/>
                <a:cs typeface="Times-Italic"/>
              </a:rPr>
              <a:t>w</a:t>
            </a:r>
            <a:r>
              <a:rPr lang="en-US" sz="1600" b="1" baseline="-25000" dirty="0">
                <a:latin typeface="Times-Roman"/>
                <a:ea typeface="Calibri" panose="020F0502020204030204" pitchFamily="34" charset="0"/>
                <a:cs typeface="Times-Roman"/>
              </a:rPr>
              <a:t>0</a:t>
            </a:r>
            <a:r>
              <a:rPr lang="en-US" sz="1600" b="1" dirty="0">
                <a:latin typeface="Times-Roman"/>
                <a:ea typeface="Calibri" panose="020F0502020204030204" pitchFamily="34" charset="0"/>
                <a:cs typeface="Times-Roman"/>
              </a:rPr>
              <a:t> (mg/l or g/m3) at a certain position (</a:t>
            </a:r>
            <a:r>
              <a:rPr lang="en-US" sz="1600" b="1" i="1" dirty="0">
                <a:latin typeface="Times-Italic"/>
                <a:ea typeface="Calibri" panose="020F0502020204030204" pitchFamily="34" charset="0"/>
                <a:cs typeface="Times-Italic"/>
              </a:rPr>
              <a:t>z </a:t>
            </a:r>
            <a:r>
              <a:rPr lang="en-US" sz="1600" b="1" dirty="0">
                <a:latin typeface="Times-Roman"/>
                <a:ea typeface="Calibri" panose="020F0502020204030204" pitchFamily="34" charset="0"/>
                <a:cs typeface="Times-Roman"/>
              </a:rPr>
              <a:t>= 0) along the river where the wastewater is discharged. The cross-section of the river (</a:t>
            </a:r>
            <a:r>
              <a:rPr lang="en-US" sz="1600" b="1" i="1" dirty="0">
                <a:latin typeface="Times-Italic"/>
                <a:ea typeface="Calibri" panose="020F0502020204030204" pitchFamily="34" charset="0"/>
                <a:cs typeface="Times-Italic"/>
              </a:rPr>
              <a:t>a</a:t>
            </a:r>
            <a:r>
              <a:rPr lang="en-US" sz="1600" b="1" dirty="0">
                <a:latin typeface="Times-Roman"/>
                <a:ea typeface="Calibri" panose="020F0502020204030204" pitchFamily="34" charset="0"/>
                <a:cs typeface="Times-Roman"/>
              </a:rPr>
              <a:t>, m2) is uniform and the average water velocity is </a:t>
            </a:r>
            <a:r>
              <a:rPr lang="en-US" sz="1600" b="1" i="1" dirty="0">
                <a:latin typeface="Times-Italic"/>
                <a:ea typeface="Calibri" panose="020F0502020204030204" pitchFamily="34" charset="0"/>
                <a:cs typeface="Times-Italic"/>
              </a:rPr>
              <a:t>u </a:t>
            </a:r>
            <a:r>
              <a:rPr lang="en-US" sz="1600" b="1" dirty="0">
                <a:latin typeface="Times-Roman"/>
                <a:ea typeface="Calibri" panose="020F0502020204030204" pitchFamily="34" charset="0"/>
                <a:cs typeface="Times-Roman"/>
              </a:rPr>
              <a:t>(m/s). The breadth of the river at the water surface is </a:t>
            </a:r>
            <a:r>
              <a:rPr lang="en-US" sz="1600" b="1" i="1" dirty="0">
                <a:latin typeface="Times-Italic"/>
                <a:ea typeface="Calibri" panose="020F0502020204030204" pitchFamily="34" charset="0"/>
                <a:cs typeface="Times-Italic"/>
              </a:rPr>
              <a:t>b </a:t>
            </a:r>
            <a:r>
              <a:rPr lang="en-US" sz="1600" b="1" dirty="0">
                <a:latin typeface="Times-Roman"/>
                <a:ea typeface="Calibri" panose="020F0502020204030204" pitchFamily="34" charset="0"/>
                <a:cs typeface="Times-Roman"/>
              </a:rPr>
              <a:t>(m).</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64BB975C-6A15-4E58-9B4B-BAB8DEAE7351}"/>
              </a:ext>
            </a:extLst>
          </p:cNvPr>
          <p:cNvSpPr txBox="1"/>
          <p:nvPr/>
        </p:nvSpPr>
        <p:spPr>
          <a:xfrm>
            <a:off x="2549237" y="345655"/>
            <a:ext cx="6622473" cy="369332"/>
          </a:xfrm>
          <a:prstGeom prst="rect">
            <a:avLst/>
          </a:prstGeom>
          <a:noFill/>
        </p:spPr>
        <p:txBody>
          <a:bodyPr wrap="square" rtlCol="0">
            <a:spAutoFit/>
          </a:bodyPr>
          <a:lstStyle/>
          <a:p>
            <a:r>
              <a:rPr lang="en-US" b="1" dirty="0"/>
              <a:t>Dissolved Oxygen Profile and DO Sag in a Non-tidal River</a:t>
            </a:r>
          </a:p>
        </p:txBody>
      </p:sp>
      <p:sp>
        <p:nvSpPr>
          <p:cNvPr id="4" name="Rectangle 3">
            <a:extLst>
              <a:ext uri="{FF2B5EF4-FFF2-40B4-BE49-F238E27FC236}">
                <a16:creationId xmlns:a16="http://schemas.microsoft.com/office/drawing/2014/main" id="{57D6BC06-ECD2-4F04-92CA-901CA87E65D2}"/>
              </a:ext>
            </a:extLst>
          </p:cNvPr>
          <p:cNvSpPr/>
          <p:nvPr/>
        </p:nvSpPr>
        <p:spPr>
          <a:xfrm>
            <a:off x="96982" y="3429000"/>
            <a:ext cx="12095018" cy="2714013"/>
          </a:xfrm>
          <a:prstGeom prst="rect">
            <a:avLst/>
          </a:prstGeom>
        </p:spPr>
        <p:txBody>
          <a:bodyPr wrap="square">
            <a:spAutoFit/>
          </a:bodyPr>
          <a:lstStyle/>
          <a:p>
            <a:pPr algn="just">
              <a:lnSpc>
                <a:spcPct val="107000"/>
              </a:lnSpc>
            </a:pPr>
            <a:r>
              <a:rPr lang="en-US" sz="1600" b="1" dirty="0">
                <a:latin typeface="Times-Roman"/>
                <a:ea typeface="Calibri" panose="020F0502020204030204" pitchFamily="34" charset="0"/>
                <a:cs typeface="Times-Roman"/>
              </a:rPr>
              <a:t>As the water flows downstream, degradation of BOD continues following a first order kinetics, </a:t>
            </a:r>
            <a:r>
              <a:rPr lang="en-US" sz="1600" b="1" i="1" dirty="0">
                <a:latin typeface="Times-Italic"/>
                <a:ea typeface="Calibri" panose="020F0502020204030204" pitchFamily="34" charset="0"/>
                <a:cs typeface="Times-Italic"/>
              </a:rPr>
              <a:t>L</a:t>
            </a:r>
            <a:r>
              <a:rPr lang="en-US" sz="1600" b="1" i="1" baseline="-25000" dirty="0">
                <a:latin typeface="Times-Italic"/>
                <a:ea typeface="Calibri" panose="020F0502020204030204" pitchFamily="34" charset="0"/>
                <a:cs typeface="Times-Italic"/>
              </a:rPr>
              <a:t>t </a:t>
            </a:r>
            <a:r>
              <a:rPr lang="en-US" sz="1600" b="1" dirty="0">
                <a:latin typeface="Times-Roman"/>
                <a:ea typeface="Calibri" panose="020F0502020204030204" pitchFamily="34" charset="0"/>
                <a:cs typeface="Times-Roman"/>
              </a:rPr>
              <a:t>= </a:t>
            </a:r>
            <a:r>
              <a:rPr lang="en-US" sz="1600" b="1" i="1" dirty="0">
                <a:latin typeface="Times-Italic"/>
                <a:ea typeface="Calibri" panose="020F0502020204030204" pitchFamily="34" charset="0"/>
                <a:cs typeface="Times-Italic"/>
              </a:rPr>
              <a:t>L</a:t>
            </a:r>
            <a:r>
              <a:rPr lang="en-US" sz="1600" b="1" baseline="-25000" dirty="0">
                <a:latin typeface="Times-Roman"/>
                <a:ea typeface="Calibri" panose="020F0502020204030204" pitchFamily="34" charset="0"/>
                <a:cs typeface="Times-Roman"/>
              </a:rPr>
              <a:t>0</a:t>
            </a:r>
            <a:r>
              <a:rPr lang="en-US" sz="1600" b="1" dirty="0">
                <a:latin typeface="Times-Roman"/>
                <a:ea typeface="Calibri" panose="020F0502020204030204" pitchFamily="34" charset="0"/>
                <a:cs typeface="Times-Roman"/>
              </a:rPr>
              <a:t>exp(– </a:t>
            </a:r>
            <a:r>
              <a:rPr lang="en-US" sz="1600" b="1" i="1" dirty="0" err="1">
                <a:latin typeface="Times-Italic"/>
                <a:ea typeface="Calibri" panose="020F0502020204030204" pitchFamily="34" charset="0"/>
                <a:cs typeface="Times-Italic"/>
              </a:rPr>
              <a:t>kt</a:t>
            </a:r>
            <a:r>
              <a:rPr lang="en-US" sz="1600" b="1" dirty="0">
                <a:latin typeface="Times-Roman"/>
                <a:ea typeface="Calibri" panose="020F0502020204030204" pitchFamily="34" charset="0"/>
                <a:cs typeface="Times-Roman"/>
              </a:rPr>
              <a:t>), where </a:t>
            </a:r>
            <a:r>
              <a:rPr lang="en-US" sz="1600" b="1" i="1" dirty="0">
                <a:latin typeface="Times-Italic"/>
                <a:ea typeface="Calibri" panose="020F0502020204030204" pitchFamily="34" charset="0"/>
                <a:cs typeface="Times-Italic"/>
              </a:rPr>
              <a:t>L</a:t>
            </a:r>
            <a:r>
              <a:rPr lang="en-US" sz="1600" b="1" i="1" baseline="-25000" dirty="0">
                <a:latin typeface="Times-Italic"/>
                <a:ea typeface="Calibri" panose="020F0502020204030204" pitchFamily="34" charset="0"/>
                <a:cs typeface="Times-Italic"/>
              </a:rPr>
              <a:t>t</a:t>
            </a:r>
            <a:r>
              <a:rPr lang="en-US" sz="1600" b="1" i="1" dirty="0">
                <a:latin typeface="Times-Italic"/>
                <a:ea typeface="Calibri" panose="020F0502020204030204" pitchFamily="34" charset="0"/>
                <a:cs typeface="Times-Italic"/>
              </a:rPr>
              <a:t> </a:t>
            </a:r>
            <a:r>
              <a:rPr lang="en-US" sz="1600" b="1" dirty="0">
                <a:latin typeface="Times-Roman"/>
                <a:ea typeface="Calibri" panose="020F0502020204030204" pitchFamily="34" charset="0"/>
                <a:cs typeface="Times-Roman"/>
              </a:rPr>
              <a:t>is the BOD in an element of water at a position </a:t>
            </a:r>
            <a:r>
              <a:rPr lang="en-US" sz="1600" b="1" i="1" dirty="0">
                <a:latin typeface="Times-Italic"/>
                <a:ea typeface="Calibri" panose="020F0502020204030204" pitchFamily="34" charset="0"/>
                <a:cs typeface="Times-Italic"/>
              </a:rPr>
              <a:t>z </a:t>
            </a:r>
            <a:r>
              <a:rPr lang="en-US" sz="1600" b="1" dirty="0">
                <a:latin typeface="Times-Roman"/>
                <a:ea typeface="Calibri" panose="020F0502020204030204" pitchFamily="34" charset="0"/>
                <a:cs typeface="Times-Roman"/>
              </a:rPr>
              <a:t>such that </a:t>
            </a:r>
            <a:r>
              <a:rPr lang="en-US" sz="1600" b="1" i="1" dirty="0">
                <a:latin typeface="Times-Italic"/>
                <a:ea typeface="Calibri" panose="020F0502020204030204" pitchFamily="34" charset="0"/>
                <a:cs typeface="Times-Italic"/>
              </a:rPr>
              <a:t>z </a:t>
            </a:r>
            <a:r>
              <a:rPr lang="en-US" sz="1600" b="1" dirty="0">
                <a:latin typeface="Times-Roman"/>
                <a:ea typeface="Calibri" panose="020F0502020204030204" pitchFamily="34" charset="0"/>
                <a:cs typeface="Times-Roman"/>
              </a:rPr>
              <a:t>= </a:t>
            </a:r>
            <a:r>
              <a:rPr lang="en-US" sz="1600" b="1" i="1" dirty="0" err="1">
                <a:latin typeface="Times-Italic"/>
                <a:ea typeface="Calibri" panose="020F0502020204030204" pitchFamily="34" charset="0"/>
                <a:cs typeface="Times-Italic"/>
              </a:rPr>
              <a:t>ut</a:t>
            </a:r>
            <a:r>
              <a:rPr lang="en-US" sz="1600" b="1" dirty="0" err="1">
                <a:latin typeface="Times-Roman"/>
                <a:ea typeface="Calibri" panose="020F0502020204030204" pitchFamily="34" charset="0"/>
                <a:cs typeface="Times-Roman"/>
              </a:rPr>
              <a:t>.</a:t>
            </a:r>
            <a:r>
              <a:rPr lang="en-US" sz="1600" b="1" dirty="0">
                <a:latin typeface="Times-Roman"/>
                <a:ea typeface="Calibri" panose="020F0502020204030204" pitchFamily="34" charset="0"/>
                <a:cs typeface="Times-Roman"/>
              </a:rPr>
              <a:t> This means that the rate of consumption of dissolved oxygen at the position </a:t>
            </a:r>
            <a:r>
              <a:rPr lang="en-US" sz="1600" b="1" i="1" dirty="0">
                <a:latin typeface="Times-Italic"/>
                <a:ea typeface="Calibri" panose="020F0502020204030204" pitchFamily="34" charset="0"/>
                <a:cs typeface="Times-Italic"/>
              </a:rPr>
              <a:t>z </a:t>
            </a:r>
            <a:r>
              <a:rPr lang="en-US" sz="1600" b="1" dirty="0">
                <a:latin typeface="Times-Roman"/>
                <a:ea typeface="Calibri" panose="020F0502020204030204" pitchFamily="34" charset="0"/>
                <a:cs typeface="Times-Roman"/>
              </a:rPr>
              <a:t>= </a:t>
            </a:r>
            <a:r>
              <a:rPr lang="en-US" sz="1600" b="1" i="1" dirty="0" err="1">
                <a:latin typeface="Times-Italic"/>
                <a:ea typeface="Calibri" panose="020F0502020204030204" pitchFamily="34" charset="0"/>
                <a:cs typeface="Times-Italic"/>
              </a:rPr>
              <a:t>ut</a:t>
            </a:r>
            <a:r>
              <a:rPr lang="en-US" sz="1600" b="1" i="1" dirty="0">
                <a:latin typeface="Times-Italic"/>
                <a:ea typeface="Calibri" panose="020F0502020204030204" pitchFamily="34" charset="0"/>
                <a:cs typeface="Times-Italic"/>
              </a:rPr>
              <a:t> </a:t>
            </a:r>
            <a:r>
              <a:rPr lang="en-US" sz="1600" b="1" dirty="0">
                <a:latin typeface="Times-Roman"/>
                <a:ea typeface="Calibri" panose="020F0502020204030204" pitchFamily="34" charset="0"/>
                <a:cs typeface="Times-Roman"/>
              </a:rPr>
              <a:t>is –</a:t>
            </a:r>
            <a:r>
              <a:rPr lang="en-US" sz="1600" b="1" i="1" dirty="0">
                <a:latin typeface="Times-Italic"/>
                <a:ea typeface="Calibri" panose="020F0502020204030204" pitchFamily="34" charset="0"/>
                <a:cs typeface="Times-Italic"/>
              </a:rPr>
              <a:t>d</a:t>
            </a:r>
            <a:r>
              <a:rPr lang="en-US" sz="1600" b="1" dirty="0">
                <a:latin typeface="Times-Roman"/>
                <a:ea typeface="Calibri" panose="020F0502020204030204" pitchFamily="34" charset="0"/>
                <a:cs typeface="Times-Roman"/>
              </a:rPr>
              <a:t>(</a:t>
            </a:r>
            <a:r>
              <a:rPr lang="en-US" sz="1600" b="1" i="1" dirty="0">
                <a:latin typeface="Times-Italic"/>
                <a:ea typeface="Calibri" panose="020F0502020204030204" pitchFamily="34" charset="0"/>
                <a:cs typeface="Times-Italic"/>
              </a:rPr>
              <a:t>L</a:t>
            </a:r>
            <a:r>
              <a:rPr lang="en-US" sz="1600" b="1" i="1" baseline="-25000" dirty="0">
                <a:latin typeface="Times-Italic"/>
                <a:ea typeface="Calibri" panose="020F0502020204030204" pitchFamily="34" charset="0"/>
                <a:cs typeface="Times-Italic"/>
              </a:rPr>
              <a:t>t</a:t>
            </a:r>
            <a:r>
              <a:rPr lang="en-US" sz="1600" b="1" dirty="0">
                <a:latin typeface="Times-Roman"/>
                <a:ea typeface="Calibri" panose="020F0502020204030204" pitchFamily="34" charset="0"/>
                <a:cs typeface="Times-Roman"/>
              </a:rPr>
              <a:t>)/</a:t>
            </a:r>
            <a:r>
              <a:rPr lang="en-US" sz="1600" b="1" i="1" dirty="0">
                <a:latin typeface="Times-Italic"/>
                <a:ea typeface="Calibri" panose="020F0502020204030204" pitchFamily="34" charset="0"/>
                <a:cs typeface="Times-Italic"/>
              </a:rPr>
              <a:t>dt</a:t>
            </a:r>
            <a:r>
              <a:rPr lang="en-US" sz="1600" b="1" dirty="0">
                <a:latin typeface="Times-Roman"/>
                <a:ea typeface="Calibri" panose="020F0502020204030204" pitchFamily="34" charset="0"/>
                <a:cs typeface="Times-Roman"/>
              </a:rPr>
              <a:t>. Absorption of oxygen occurs at the water surface, the mass transfer coefficient being </a:t>
            </a:r>
            <a:r>
              <a:rPr lang="en-US" sz="1600" b="1" i="1" dirty="0" err="1">
                <a:latin typeface="Times-Italic"/>
                <a:ea typeface="Calibri" panose="020F0502020204030204" pitchFamily="34" charset="0"/>
                <a:cs typeface="Times-Italic"/>
              </a:rPr>
              <a:t>kL</a:t>
            </a:r>
            <a:r>
              <a:rPr lang="en-US" sz="1600" b="1" i="1" dirty="0">
                <a:latin typeface="Times-Italic"/>
                <a:ea typeface="Calibri" panose="020F0502020204030204" pitchFamily="34" charset="0"/>
                <a:cs typeface="Times-Italic"/>
              </a:rPr>
              <a:t> </a:t>
            </a:r>
            <a:r>
              <a:rPr lang="en-US" sz="1600" b="1" dirty="0">
                <a:latin typeface="Times-Roman"/>
                <a:ea typeface="Calibri" panose="020F0502020204030204" pitchFamily="34" charset="0"/>
                <a:cs typeface="Times-Roman"/>
              </a:rPr>
              <a:t>(m/s). Over a certain distance from the reference point (</a:t>
            </a:r>
            <a:r>
              <a:rPr lang="en-US" sz="1600" b="1" i="1" dirty="0">
                <a:latin typeface="Times-Italic"/>
                <a:ea typeface="Calibri" panose="020F0502020204030204" pitchFamily="34" charset="0"/>
                <a:cs typeface="Times-Italic"/>
              </a:rPr>
              <a:t>z </a:t>
            </a:r>
            <a:r>
              <a:rPr lang="en-US" sz="1600" b="1" dirty="0">
                <a:latin typeface="Times-Roman"/>
                <a:ea typeface="Calibri" panose="020F0502020204030204" pitchFamily="34" charset="0"/>
                <a:cs typeface="Times-Roman"/>
              </a:rPr>
              <a:t>= 0), the rate of consumption of oxygen for biodegradation of </a:t>
            </a:r>
            <a:r>
              <a:rPr lang="en-US" sz="1600" b="1" dirty="0" err="1">
                <a:latin typeface="Times-Roman"/>
                <a:ea typeface="Calibri" panose="020F0502020204030204" pitchFamily="34" charset="0"/>
                <a:cs typeface="Times-Roman"/>
              </a:rPr>
              <a:t>orgaincs</a:t>
            </a:r>
            <a:r>
              <a:rPr lang="en-US" sz="1600" b="1" dirty="0">
                <a:latin typeface="Times-Roman"/>
                <a:ea typeface="Calibri" panose="020F0502020204030204" pitchFamily="34" charset="0"/>
                <a:cs typeface="Times-Roman"/>
              </a:rPr>
              <a:t> is usually more than the rate of its absorption from air. This causes a lowering of dissolved oxygen (DO) level, called the ‘DO sag’. But at a longer distance along the river, the BOD becomes lower (since much of it has already been removed), the oxygen consumption rate gets reduced,  and the DO level builds up because of replenishment by absorption from air. Under such an idealized condition, a minimum DO should occur at some distance from </a:t>
            </a:r>
            <a:r>
              <a:rPr lang="en-US" sz="1600" b="1" i="1" dirty="0">
                <a:latin typeface="Times-Italic"/>
                <a:ea typeface="Calibri" panose="020F0502020204030204" pitchFamily="34" charset="0"/>
                <a:cs typeface="Times-Italic"/>
              </a:rPr>
              <a:t>z </a:t>
            </a:r>
            <a:r>
              <a:rPr lang="en-US" sz="1600" b="1" dirty="0">
                <a:latin typeface="Times-Roman"/>
                <a:ea typeface="Calibri" panose="020F0502020204030204" pitchFamily="34" charset="0"/>
                <a:cs typeface="Times-Roman"/>
              </a:rPr>
              <a:t>= 0.  Develop a simple model for the process (called the ‘Streeter-</a:t>
            </a:r>
            <a:r>
              <a:rPr lang="en-US" sz="1600" b="1" dirty="0" err="1">
                <a:latin typeface="Times-Roman"/>
                <a:ea typeface="Calibri" panose="020F0502020204030204" pitchFamily="34" charset="0"/>
                <a:cs typeface="Times-Roman"/>
              </a:rPr>
              <a:t>Phelp</a:t>
            </a:r>
            <a:r>
              <a:rPr lang="en-US" sz="1600" b="1" dirty="0">
                <a:latin typeface="Times-Roman"/>
                <a:ea typeface="Calibri" panose="020F0502020204030204" pitchFamily="34" charset="0"/>
                <a:cs typeface="Times-Roman"/>
              </a:rPr>
              <a:t> model’) for the  calculation of distribution of DO along the river and the point where the minimum of DO  occurs (see G.M. Masters, </a:t>
            </a:r>
            <a:r>
              <a:rPr lang="en-US" sz="1600" b="1" i="1" dirty="0">
                <a:latin typeface="Times-Italic"/>
                <a:ea typeface="Calibri" panose="020F0502020204030204" pitchFamily="34" charset="0"/>
                <a:cs typeface="Times-Italic"/>
              </a:rPr>
              <a:t>Introduction to Environmental Engineering and Science</a:t>
            </a:r>
            <a:r>
              <a:rPr lang="en-US" sz="1600" b="1" dirty="0">
                <a:latin typeface="Times-Roman"/>
                <a:ea typeface="Calibri" panose="020F0502020204030204" pitchFamily="34" charset="0"/>
                <a:cs typeface="Times-Roman"/>
              </a:rPr>
              <a:t>,</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b="1" dirty="0">
                <a:latin typeface="Times-Roman"/>
                <a:ea typeface="Calibri" panose="020F0502020204030204" pitchFamily="34" charset="0"/>
                <a:cs typeface="Times-Roman"/>
              </a:rPr>
              <a:t>Prentice Hall, New Delhi, 1991). A sketch of the system is given in Figure 3.16.</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74505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548CAF-2AF7-4D63-9DBA-348806F2871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91721" y="0"/>
            <a:ext cx="11208557" cy="6089480"/>
          </a:xfrm>
          <a:prstGeom prst="rect">
            <a:avLst/>
          </a:prstGeom>
          <a:noFill/>
          <a:ln>
            <a:noFill/>
          </a:ln>
        </p:spPr>
      </p:pic>
      <p:sp>
        <p:nvSpPr>
          <p:cNvPr id="3" name="TextBox 2">
            <a:extLst>
              <a:ext uri="{FF2B5EF4-FFF2-40B4-BE49-F238E27FC236}">
                <a16:creationId xmlns:a16="http://schemas.microsoft.com/office/drawing/2014/main" id="{77808A53-37EE-4A2D-A797-3D1F706C90AE}"/>
              </a:ext>
            </a:extLst>
          </p:cNvPr>
          <p:cNvSpPr txBox="1"/>
          <p:nvPr/>
        </p:nvSpPr>
        <p:spPr>
          <a:xfrm>
            <a:off x="2362084" y="6262254"/>
            <a:ext cx="4579043" cy="369332"/>
          </a:xfrm>
          <a:prstGeom prst="rect">
            <a:avLst/>
          </a:prstGeom>
          <a:noFill/>
        </p:spPr>
        <p:txBody>
          <a:bodyPr wrap="square" rtlCol="0">
            <a:spAutoFit/>
          </a:bodyPr>
          <a:lstStyle/>
          <a:p>
            <a:r>
              <a:rPr lang="en-US" b="1" dirty="0">
                <a:solidFill>
                  <a:srgbClr val="FF0000"/>
                </a:solidFill>
              </a:rPr>
              <a:t>Solution already given in a file </a:t>
            </a:r>
          </a:p>
        </p:txBody>
      </p:sp>
    </p:spTree>
    <p:extLst>
      <p:ext uri="{BB962C8B-B14F-4D97-AF65-F5344CB8AC3E}">
        <p14:creationId xmlns:p14="http://schemas.microsoft.com/office/powerpoint/2010/main" val="3947641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879CFB-57B6-40F2-9B34-A14DA636CEDE}"/>
              </a:ext>
            </a:extLst>
          </p:cNvPr>
          <p:cNvPicPr>
            <a:picLocks noChangeAspect="1"/>
          </p:cNvPicPr>
          <p:nvPr/>
        </p:nvPicPr>
        <p:blipFill>
          <a:blip r:embed="rId2"/>
          <a:stretch>
            <a:fillRect/>
          </a:stretch>
        </p:blipFill>
        <p:spPr>
          <a:xfrm>
            <a:off x="1302326" y="523896"/>
            <a:ext cx="8376976" cy="5572104"/>
          </a:xfrm>
          <a:prstGeom prst="rect">
            <a:avLst/>
          </a:prstGeom>
        </p:spPr>
      </p:pic>
      <p:sp>
        <p:nvSpPr>
          <p:cNvPr id="4" name="TextBox 3">
            <a:extLst>
              <a:ext uri="{FF2B5EF4-FFF2-40B4-BE49-F238E27FC236}">
                <a16:creationId xmlns:a16="http://schemas.microsoft.com/office/drawing/2014/main" id="{03607D5A-1939-48F4-841E-5EE8A946D7EC}"/>
              </a:ext>
            </a:extLst>
          </p:cNvPr>
          <p:cNvSpPr txBox="1"/>
          <p:nvPr/>
        </p:nvSpPr>
        <p:spPr>
          <a:xfrm>
            <a:off x="1413163" y="6271749"/>
            <a:ext cx="9642764" cy="369332"/>
          </a:xfrm>
          <a:prstGeom prst="rect">
            <a:avLst/>
          </a:prstGeom>
          <a:noFill/>
        </p:spPr>
        <p:txBody>
          <a:bodyPr wrap="square" rtlCol="0">
            <a:spAutoFit/>
          </a:bodyPr>
          <a:lstStyle/>
          <a:p>
            <a:r>
              <a:rPr lang="en-US" b="1" dirty="0"/>
              <a:t>Typical Dissolved Oxygen Deficit profile in a nontidal river with a point source of influent BOD </a:t>
            </a:r>
          </a:p>
        </p:txBody>
      </p:sp>
      <p:sp>
        <p:nvSpPr>
          <p:cNvPr id="5" name="TextBox 4">
            <a:extLst>
              <a:ext uri="{FF2B5EF4-FFF2-40B4-BE49-F238E27FC236}">
                <a16:creationId xmlns:a16="http://schemas.microsoft.com/office/drawing/2014/main" id="{E601D9FC-4894-41E3-AFDE-69BDF5F20B8E}"/>
              </a:ext>
            </a:extLst>
          </p:cNvPr>
          <p:cNvSpPr txBox="1"/>
          <p:nvPr/>
        </p:nvSpPr>
        <p:spPr>
          <a:xfrm>
            <a:off x="1413163" y="1260409"/>
            <a:ext cx="1325013" cy="369332"/>
          </a:xfrm>
          <a:prstGeom prst="rect">
            <a:avLst/>
          </a:prstGeom>
          <a:noFill/>
        </p:spPr>
        <p:txBody>
          <a:bodyPr wrap="square" rtlCol="0">
            <a:spAutoFit/>
          </a:bodyPr>
          <a:lstStyle/>
          <a:p>
            <a:r>
              <a:rPr lang="en-US" b="1" dirty="0"/>
              <a:t>BOD input</a:t>
            </a:r>
          </a:p>
        </p:txBody>
      </p:sp>
      <p:cxnSp>
        <p:nvCxnSpPr>
          <p:cNvPr id="9" name="Straight Connector 8">
            <a:extLst>
              <a:ext uri="{FF2B5EF4-FFF2-40B4-BE49-F238E27FC236}">
                <a16:creationId xmlns:a16="http://schemas.microsoft.com/office/drawing/2014/main" id="{36E8E473-15C0-4F19-B51D-EDCC297773F9}"/>
              </a:ext>
            </a:extLst>
          </p:cNvPr>
          <p:cNvCxnSpPr>
            <a:cxnSpLocks/>
          </p:cNvCxnSpPr>
          <p:nvPr/>
        </p:nvCxnSpPr>
        <p:spPr>
          <a:xfrm>
            <a:off x="3269673" y="537746"/>
            <a:ext cx="0" cy="374073"/>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4B9F298-549D-4DEA-892B-5BD699AE668A}"/>
              </a:ext>
            </a:extLst>
          </p:cNvPr>
          <p:cNvCxnSpPr>
            <a:cxnSpLocks/>
          </p:cNvCxnSpPr>
          <p:nvPr/>
        </p:nvCxnSpPr>
        <p:spPr>
          <a:xfrm>
            <a:off x="4585855" y="491028"/>
            <a:ext cx="0" cy="374073"/>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0C6C7E8-E81B-4F72-9863-9E559142E0A7}"/>
              </a:ext>
            </a:extLst>
          </p:cNvPr>
          <p:cNvCxnSpPr>
            <a:cxnSpLocks/>
          </p:cNvCxnSpPr>
          <p:nvPr/>
        </p:nvCxnSpPr>
        <p:spPr>
          <a:xfrm>
            <a:off x="5818909" y="503110"/>
            <a:ext cx="0" cy="374073"/>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370D901-A50D-4149-B6BF-FD80E9126B17}"/>
              </a:ext>
            </a:extLst>
          </p:cNvPr>
          <p:cNvCxnSpPr>
            <a:cxnSpLocks/>
          </p:cNvCxnSpPr>
          <p:nvPr/>
        </p:nvCxnSpPr>
        <p:spPr>
          <a:xfrm>
            <a:off x="7356764" y="523894"/>
            <a:ext cx="0" cy="374073"/>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3FB1C6-76B1-4EA5-ADF7-C47D461FB548}"/>
              </a:ext>
            </a:extLst>
          </p:cNvPr>
          <p:cNvCxnSpPr>
            <a:cxnSpLocks/>
          </p:cNvCxnSpPr>
          <p:nvPr/>
        </p:nvCxnSpPr>
        <p:spPr>
          <a:xfrm>
            <a:off x="8756073" y="555953"/>
            <a:ext cx="0" cy="374073"/>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86D9FD4-B98D-4ED5-8DDF-09B222F96789}"/>
              </a:ext>
            </a:extLst>
          </p:cNvPr>
          <p:cNvSpPr txBox="1"/>
          <p:nvPr/>
        </p:nvSpPr>
        <p:spPr>
          <a:xfrm>
            <a:off x="4289884" y="88828"/>
            <a:ext cx="4017811" cy="369332"/>
          </a:xfrm>
          <a:prstGeom prst="rect">
            <a:avLst/>
          </a:prstGeom>
          <a:noFill/>
        </p:spPr>
        <p:txBody>
          <a:bodyPr wrap="square" rtlCol="0">
            <a:spAutoFit/>
          </a:bodyPr>
          <a:lstStyle/>
          <a:p>
            <a:r>
              <a:rPr lang="en-US" b="1" dirty="0"/>
              <a:t>Oxygen absorption from air (aeration)</a:t>
            </a:r>
          </a:p>
        </p:txBody>
      </p:sp>
      <p:sp>
        <p:nvSpPr>
          <p:cNvPr id="16" name="TextBox 15">
            <a:extLst>
              <a:ext uri="{FF2B5EF4-FFF2-40B4-BE49-F238E27FC236}">
                <a16:creationId xmlns:a16="http://schemas.microsoft.com/office/drawing/2014/main" id="{ED3CEC3D-848D-4428-9BE1-A67B315E2D5A}"/>
              </a:ext>
            </a:extLst>
          </p:cNvPr>
          <p:cNvSpPr txBox="1"/>
          <p:nvPr/>
        </p:nvSpPr>
        <p:spPr>
          <a:xfrm>
            <a:off x="5139426" y="910051"/>
            <a:ext cx="1944662" cy="369332"/>
          </a:xfrm>
          <a:prstGeom prst="rect">
            <a:avLst/>
          </a:prstGeom>
          <a:noFill/>
        </p:spPr>
        <p:txBody>
          <a:bodyPr wrap="square" rtlCol="0">
            <a:spAutoFit/>
          </a:bodyPr>
          <a:lstStyle/>
          <a:p>
            <a:r>
              <a:rPr lang="en-US" b="1" dirty="0"/>
              <a:t>Flowing water</a:t>
            </a:r>
          </a:p>
        </p:txBody>
      </p:sp>
      <p:sp>
        <p:nvSpPr>
          <p:cNvPr id="22" name="Freeform: Shape 21">
            <a:extLst>
              <a:ext uri="{FF2B5EF4-FFF2-40B4-BE49-F238E27FC236}">
                <a16:creationId xmlns:a16="http://schemas.microsoft.com/office/drawing/2014/main" id="{33CECD3C-DDCE-4CC3-B0E7-C219C4F71303}"/>
              </a:ext>
            </a:extLst>
          </p:cNvPr>
          <p:cNvSpPr/>
          <p:nvPr/>
        </p:nvSpPr>
        <p:spPr>
          <a:xfrm>
            <a:off x="2590800" y="3463636"/>
            <a:ext cx="6802582" cy="2064328"/>
          </a:xfrm>
          <a:custGeom>
            <a:avLst/>
            <a:gdLst>
              <a:gd name="connsiteX0" fmla="*/ 0 w 6802582"/>
              <a:gd name="connsiteY0" fmla="*/ 0 h 2064328"/>
              <a:gd name="connsiteX1" fmla="*/ 41564 w 6802582"/>
              <a:gd name="connsiteY1" fmla="*/ 69273 h 2064328"/>
              <a:gd name="connsiteX2" fmla="*/ 69273 w 6802582"/>
              <a:gd name="connsiteY2" fmla="*/ 152400 h 2064328"/>
              <a:gd name="connsiteX3" fmla="*/ 96982 w 6802582"/>
              <a:gd name="connsiteY3" fmla="*/ 263237 h 2064328"/>
              <a:gd name="connsiteX4" fmla="*/ 110836 w 6802582"/>
              <a:gd name="connsiteY4" fmla="*/ 374073 h 2064328"/>
              <a:gd name="connsiteX5" fmla="*/ 124691 w 6802582"/>
              <a:gd name="connsiteY5" fmla="*/ 415637 h 2064328"/>
              <a:gd name="connsiteX6" fmla="*/ 138545 w 6802582"/>
              <a:gd name="connsiteY6" fmla="*/ 471055 h 2064328"/>
              <a:gd name="connsiteX7" fmla="*/ 152400 w 6802582"/>
              <a:gd name="connsiteY7" fmla="*/ 554182 h 2064328"/>
              <a:gd name="connsiteX8" fmla="*/ 180109 w 6802582"/>
              <a:gd name="connsiteY8" fmla="*/ 651164 h 2064328"/>
              <a:gd name="connsiteX9" fmla="*/ 193964 w 6802582"/>
              <a:gd name="connsiteY9" fmla="*/ 706582 h 2064328"/>
              <a:gd name="connsiteX10" fmla="*/ 207818 w 6802582"/>
              <a:gd name="connsiteY10" fmla="*/ 748146 h 2064328"/>
              <a:gd name="connsiteX11" fmla="*/ 249382 w 6802582"/>
              <a:gd name="connsiteY11" fmla="*/ 886691 h 2064328"/>
              <a:gd name="connsiteX12" fmla="*/ 263236 w 6802582"/>
              <a:gd name="connsiteY12" fmla="*/ 928255 h 2064328"/>
              <a:gd name="connsiteX13" fmla="*/ 290945 w 6802582"/>
              <a:gd name="connsiteY13" fmla="*/ 969819 h 2064328"/>
              <a:gd name="connsiteX14" fmla="*/ 304800 w 6802582"/>
              <a:gd name="connsiteY14" fmla="*/ 1025237 h 2064328"/>
              <a:gd name="connsiteX15" fmla="*/ 318655 w 6802582"/>
              <a:gd name="connsiteY15" fmla="*/ 1066800 h 2064328"/>
              <a:gd name="connsiteX16" fmla="*/ 346364 w 6802582"/>
              <a:gd name="connsiteY16" fmla="*/ 1177637 h 2064328"/>
              <a:gd name="connsiteX17" fmla="*/ 387927 w 6802582"/>
              <a:gd name="connsiteY17" fmla="*/ 1302328 h 2064328"/>
              <a:gd name="connsiteX18" fmla="*/ 401782 w 6802582"/>
              <a:gd name="connsiteY18" fmla="*/ 1343891 h 2064328"/>
              <a:gd name="connsiteX19" fmla="*/ 415636 w 6802582"/>
              <a:gd name="connsiteY19" fmla="*/ 1385455 h 2064328"/>
              <a:gd name="connsiteX20" fmla="*/ 471055 w 6802582"/>
              <a:gd name="connsiteY20" fmla="*/ 1468582 h 2064328"/>
              <a:gd name="connsiteX21" fmla="*/ 484909 w 6802582"/>
              <a:gd name="connsiteY21" fmla="*/ 1510146 h 2064328"/>
              <a:gd name="connsiteX22" fmla="*/ 526473 w 6802582"/>
              <a:gd name="connsiteY22" fmla="*/ 1565564 h 2064328"/>
              <a:gd name="connsiteX23" fmla="*/ 554182 w 6802582"/>
              <a:gd name="connsiteY23" fmla="*/ 1607128 h 2064328"/>
              <a:gd name="connsiteX24" fmla="*/ 651164 w 6802582"/>
              <a:gd name="connsiteY24" fmla="*/ 1731819 h 2064328"/>
              <a:gd name="connsiteX25" fmla="*/ 678873 w 6802582"/>
              <a:gd name="connsiteY25" fmla="*/ 1773382 h 2064328"/>
              <a:gd name="connsiteX26" fmla="*/ 734291 w 6802582"/>
              <a:gd name="connsiteY26" fmla="*/ 1787237 h 2064328"/>
              <a:gd name="connsiteX27" fmla="*/ 831273 w 6802582"/>
              <a:gd name="connsiteY27" fmla="*/ 1842655 h 2064328"/>
              <a:gd name="connsiteX28" fmla="*/ 914400 w 6802582"/>
              <a:gd name="connsiteY28" fmla="*/ 1898073 h 2064328"/>
              <a:gd name="connsiteX29" fmla="*/ 1039091 w 6802582"/>
              <a:gd name="connsiteY29" fmla="*/ 1939637 h 2064328"/>
              <a:gd name="connsiteX30" fmla="*/ 1080655 w 6802582"/>
              <a:gd name="connsiteY30" fmla="*/ 1953491 h 2064328"/>
              <a:gd name="connsiteX31" fmla="*/ 1191491 w 6802582"/>
              <a:gd name="connsiteY31" fmla="*/ 1981200 h 2064328"/>
              <a:gd name="connsiteX32" fmla="*/ 1399309 w 6802582"/>
              <a:gd name="connsiteY32" fmla="*/ 2022764 h 2064328"/>
              <a:gd name="connsiteX33" fmla="*/ 1579418 w 6802582"/>
              <a:gd name="connsiteY33" fmla="*/ 2050473 h 2064328"/>
              <a:gd name="connsiteX34" fmla="*/ 1856509 w 6802582"/>
              <a:gd name="connsiteY34" fmla="*/ 2064328 h 2064328"/>
              <a:gd name="connsiteX35" fmla="*/ 1981200 w 6802582"/>
              <a:gd name="connsiteY35" fmla="*/ 2050473 h 2064328"/>
              <a:gd name="connsiteX36" fmla="*/ 2022764 w 6802582"/>
              <a:gd name="connsiteY36" fmla="*/ 2036619 h 2064328"/>
              <a:gd name="connsiteX37" fmla="*/ 2092036 w 6802582"/>
              <a:gd name="connsiteY37" fmla="*/ 2022764 h 2064328"/>
              <a:gd name="connsiteX38" fmla="*/ 2175164 w 6802582"/>
              <a:gd name="connsiteY38" fmla="*/ 1995055 h 2064328"/>
              <a:gd name="connsiteX39" fmla="*/ 2258291 w 6802582"/>
              <a:gd name="connsiteY39" fmla="*/ 1967346 h 2064328"/>
              <a:gd name="connsiteX40" fmla="*/ 2355273 w 6802582"/>
              <a:gd name="connsiteY40" fmla="*/ 1939637 h 2064328"/>
              <a:gd name="connsiteX41" fmla="*/ 2493818 w 6802582"/>
              <a:gd name="connsiteY41" fmla="*/ 1898073 h 2064328"/>
              <a:gd name="connsiteX42" fmla="*/ 2576945 w 6802582"/>
              <a:gd name="connsiteY42" fmla="*/ 1856509 h 2064328"/>
              <a:gd name="connsiteX43" fmla="*/ 2618509 w 6802582"/>
              <a:gd name="connsiteY43" fmla="*/ 1828800 h 2064328"/>
              <a:gd name="connsiteX44" fmla="*/ 2673927 w 6802582"/>
              <a:gd name="connsiteY44" fmla="*/ 1801091 h 2064328"/>
              <a:gd name="connsiteX45" fmla="*/ 2715491 w 6802582"/>
              <a:gd name="connsiteY45" fmla="*/ 1773382 h 2064328"/>
              <a:gd name="connsiteX46" fmla="*/ 2784764 w 6802582"/>
              <a:gd name="connsiteY46" fmla="*/ 1759528 h 2064328"/>
              <a:gd name="connsiteX47" fmla="*/ 2909455 w 6802582"/>
              <a:gd name="connsiteY47" fmla="*/ 1717964 h 2064328"/>
              <a:gd name="connsiteX48" fmla="*/ 2951018 w 6802582"/>
              <a:gd name="connsiteY48" fmla="*/ 1704109 h 2064328"/>
              <a:gd name="connsiteX49" fmla="*/ 3089564 w 6802582"/>
              <a:gd name="connsiteY49" fmla="*/ 1634837 h 2064328"/>
              <a:gd name="connsiteX50" fmla="*/ 3131127 w 6802582"/>
              <a:gd name="connsiteY50" fmla="*/ 1607128 h 2064328"/>
              <a:gd name="connsiteX51" fmla="*/ 3172691 w 6802582"/>
              <a:gd name="connsiteY51" fmla="*/ 1593273 h 2064328"/>
              <a:gd name="connsiteX52" fmla="*/ 3255818 w 6802582"/>
              <a:gd name="connsiteY52" fmla="*/ 1537855 h 2064328"/>
              <a:gd name="connsiteX53" fmla="*/ 3297382 w 6802582"/>
              <a:gd name="connsiteY53" fmla="*/ 1510146 h 2064328"/>
              <a:gd name="connsiteX54" fmla="*/ 3380509 w 6802582"/>
              <a:gd name="connsiteY54" fmla="*/ 1468582 h 2064328"/>
              <a:gd name="connsiteX55" fmla="*/ 3422073 w 6802582"/>
              <a:gd name="connsiteY55" fmla="*/ 1454728 h 2064328"/>
              <a:gd name="connsiteX56" fmla="*/ 3505200 w 6802582"/>
              <a:gd name="connsiteY56" fmla="*/ 1413164 h 2064328"/>
              <a:gd name="connsiteX57" fmla="*/ 3643745 w 6802582"/>
              <a:gd name="connsiteY57" fmla="*/ 1357746 h 2064328"/>
              <a:gd name="connsiteX58" fmla="*/ 3685309 w 6802582"/>
              <a:gd name="connsiteY58" fmla="*/ 1343891 h 2064328"/>
              <a:gd name="connsiteX59" fmla="*/ 3726873 w 6802582"/>
              <a:gd name="connsiteY59" fmla="*/ 1330037 h 2064328"/>
              <a:gd name="connsiteX60" fmla="*/ 3837709 w 6802582"/>
              <a:gd name="connsiteY60" fmla="*/ 1288473 h 2064328"/>
              <a:gd name="connsiteX61" fmla="*/ 3879273 w 6802582"/>
              <a:gd name="connsiteY61" fmla="*/ 1260764 h 2064328"/>
              <a:gd name="connsiteX62" fmla="*/ 3934691 w 6802582"/>
              <a:gd name="connsiteY62" fmla="*/ 1246909 h 2064328"/>
              <a:gd name="connsiteX63" fmla="*/ 4045527 w 6802582"/>
              <a:gd name="connsiteY63" fmla="*/ 1205346 h 2064328"/>
              <a:gd name="connsiteX64" fmla="*/ 4087091 w 6802582"/>
              <a:gd name="connsiteY64" fmla="*/ 1177637 h 2064328"/>
              <a:gd name="connsiteX65" fmla="*/ 4211782 w 6802582"/>
              <a:gd name="connsiteY65" fmla="*/ 1122219 h 2064328"/>
              <a:gd name="connsiteX66" fmla="*/ 4253345 w 6802582"/>
              <a:gd name="connsiteY66" fmla="*/ 1094509 h 2064328"/>
              <a:gd name="connsiteX67" fmla="*/ 4294909 w 6802582"/>
              <a:gd name="connsiteY67" fmla="*/ 1080655 h 2064328"/>
              <a:gd name="connsiteX68" fmla="*/ 4405745 w 6802582"/>
              <a:gd name="connsiteY68" fmla="*/ 1025237 h 2064328"/>
              <a:gd name="connsiteX69" fmla="*/ 4488873 w 6802582"/>
              <a:gd name="connsiteY69" fmla="*/ 969819 h 2064328"/>
              <a:gd name="connsiteX70" fmla="*/ 4544291 w 6802582"/>
              <a:gd name="connsiteY70" fmla="*/ 928255 h 2064328"/>
              <a:gd name="connsiteX71" fmla="*/ 4613564 w 6802582"/>
              <a:gd name="connsiteY71" fmla="*/ 900546 h 2064328"/>
              <a:gd name="connsiteX72" fmla="*/ 4696691 w 6802582"/>
              <a:gd name="connsiteY72" fmla="*/ 858982 h 2064328"/>
              <a:gd name="connsiteX73" fmla="*/ 4779818 w 6802582"/>
              <a:gd name="connsiteY73" fmla="*/ 803564 h 2064328"/>
              <a:gd name="connsiteX74" fmla="*/ 4862945 w 6802582"/>
              <a:gd name="connsiteY74" fmla="*/ 762000 h 2064328"/>
              <a:gd name="connsiteX75" fmla="*/ 4946073 w 6802582"/>
              <a:gd name="connsiteY75" fmla="*/ 720437 h 2064328"/>
              <a:gd name="connsiteX76" fmla="*/ 5029200 w 6802582"/>
              <a:gd name="connsiteY76" fmla="*/ 665019 h 2064328"/>
              <a:gd name="connsiteX77" fmla="*/ 5153891 w 6802582"/>
              <a:gd name="connsiteY77" fmla="*/ 554182 h 2064328"/>
              <a:gd name="connsiteX78" fmla="*/ 5237018 w 6802582"/>
              <a:gd name="connsiteY78" fmla="*/ 526473 h 2064328"/>
              <a:gd name="connsiteX79" fmla="*/ 5306291 w 6802582"/>
              <a:gd name="connsiteY79" fmla="*/ 484909 h 2064328"/>
              <a:gd name="connsiteX80" fmla="*/ 5389418 w 6802582"/>
              <a:gd name="connsiteY80" fmla="*/ 457200 h 2064328"/>
              <a:gd name="connsiteX81" fmla="*/ 5444836 w 6802582"/>
              <a:gd name="connsiteY81" fmla="*/ 415637 h 2064328"/>
              <a:gd name="connsiteX82" fmla="*/ 5486400 w 6802582"/>
              <a:gd name="connsiteY82" fmla="*/ 401782 h 2064328"/>
              <a:gd name="connsiteX83" fmla="*/ 5541818 w 6802582"/>
              <a:gd name="connsiteY83" fmla="*/ 374073 h 2064328"/>
              <a:gd name="connsiteX84" fmla="*/ 5583382 w 6802582"/>
              <a:gd name="connsiteY84" fmla="*/ 346364 h 2064328"/>
              <a:gd name="connsiteX85" fmla="*/ 5735782 w 6802582"/>
              <a:gd name="connsiteY85" fmla="*/ 304800 h 2064328"/>
              <a:gd name="connsiteX86" fmla="*/ 5777345 w 6802582"/>
              <a:gd name="connsiteY86" fmla="*/ 290946 h 2064328"/>
              <a:gd name="connsiteX87" fmla="*/ 5846618 w 6802582"/>
              <a:gd name="connsiteY87" fmla="*/ 263237 h 2064328"/>
              <a:gd name="connsiteX88" fmla="*/ 5985164 w 6802582"/>
              <a:gd name="connsiteY88" fmla="*/ 249382 h 2064328"/>
              <a:gd name="connsiteX89" fmla="*/ 6109855 w 6802582"/>
              <a:gd name="connsiteY89" fmla="*/ 207819 h 2064328"/>
              <a:gd name="connsiteX90" fmla="*/ 6192982 w 6802582"/>
              <a:gd name="connsiteY90" fmla="*/ 180109 h 2064328"/>
              <a:gd name="connsiteX91" fmla="*/ 6345382 w 6802582"/>
              <a:gd name="connsiteY91" fmla="*/ 152400 h 2064328"/>
              <a:gd name="connsiteX92" fmla="*/ 6414655 w 6802582"/>
              <a:gd name="connsiteY92" fmla="*/ 138546 h 2064328"/>
              <a:gd name="connsiteX93" fmla="*/ 6497782 w 6802582"/>
              <a:gd name="connsiteY93" fmla="*/ 124691 h 2064328"/>
              <a:gd name="connsiteX94" fmla="*/ 6567055 w 6802582"/>
              <a:gd name="connsiteY94" fmla="*/ 110837 h 2064328"/>
              <a:gd name="connsiteX95" fmla="*/ 6802582 w 6802582"/>
              <a:gd name="connsiteY95" fmla="*/ 110837 h 206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6802582" h="2064328">
                <a:moveTo>
                  <a:pt x="0" y="0"/>
                </a:moveTo>
                <a:cubicBezTo>
                  <a:pt x="13855" y="23091"/>
                  <a:pt x="30421" y="44758"/>
                  <a:pt x="41564" y="69273"/>
                </a:cubicBezTo>
                <a:cubicBezTo>
                  <a:pt x="53650" y="95863"/>
                  <a:pt x="60037" y="124691"/>
                  <a:pt x="69273" y="152400"/>
                </a:cubicBezTo>
                <a:cubicBezTo>
                  <a:pt x="86128" y="202967"/>
                  <a:pt x="87430" y="201149"/>
                  <a:pt x="96982" y="263237"/>
                </a:cubicBezTo>
                <a:cubicBezTo>
                  <a:pt x="102644" y="300037"/>
                  <a:pt x="104176" y="337441"/>
                  <a:pt x="110836" y="374073"/>
                </a:cubicBezTo>
                <a:cubicBezTo>
                  <a:pt x="113448" y="388442"/>
                  <a:pt x="120679" y="401595"/>
                  <a:pt x="124691" y="415637"/>
                </a:cubicBezTo>
                <a:cubicBezTo>
                  <a:pt x="129922" y="433946"/>
                  <a:pt x="134811" y="452384"/>
                  <a:pt x="138545" y="471055"/>
                </a:cubicBezTo>
                <a:cubicBezTo>
                  <a:pt x="144054" y="498601"/>
                  <a:pt x="146891" y="526636"/>
                  <a:pt x="152400" y="554182"/>
                </a:cubicBezTo>
                <a:cubicBezTo>
                  <a:pt x="166835" y="626354"/>
                  <a:pt x="162506" y="589553"/>
                  <a:pt x="180109" y="651164"/>
                </a:cubicBezTo>
                <a:cubicBezTo>
                  <a:pt x="185340" y="669473"/>
                  <a:pt x="188733" y="688273"/>
                  <a:pt x="193964" y="706582"/>
                </a:cubicBezTo>
                <a:cubicBezTo>
                  <a:pt x="197976" y="720624"/>
                  <a:pt x="203806" y="734104"/>
                  <a:pt x="207818" y="748146"/>
                </a:cubicBezTo>
                <a:cubicBezTo>
                  <a:pt x="249693" y="894709"/>
                  <a:pt x="183538" y="689155"/>
                  <a:pt x="249382" y="886691"/>
                </a:cubicBezTo>
                <a:cubicBezTo>
                  <a:pt x="254000" y="900546"/>
                  <a:pt x="255135" y="916104"/>
                  <a:pt x="263236" y="928255"/>
                </a:cubicBezTo>
                <a:lnTo>
                  <a:pt x="290945" y="969819"/>
                </a:lnTo>
                <a:cubicBezTo>
                  <a:pt x="295563" y="988292"/>
                  <a:pt x="299569" y="1006928"/>
                  <a:pt x="304800" y="1025237"/>
                </a:cubicBezTo>
                <a:cubicBezTo>
                  <a:pt x="308812" y="1039279"/>
                  <a:pt x="314812" y="1052711"/>
                  <a:pt x="318655" y="1066800"/>
                </a:cubicBezTo>
                <a:cubicBezTo>
                  <a:pt x="328675" y="1103541"/>
                  <a:pt x="334321" y="1141509"/>
                  <a:pt x="346364" y="1177637"/>
                </a:cubicBezTo>
                <a:lnTo>
                  <a:pt x="387927" y="1302328"/>
                </a:lnTo>
                <a:lnTo>
                  <a:pt x="401782" y="1343891"/>
                </a:lnTo>
                <a:cubicBezTo>
                  <a:pt x="406400" y="1357746"/>
                  <a:pt x="407535" y="1373304"/>
                  <a:pt x="415636" y="1385455"/>
                </a:cubicBezTo>
                <a:lnTo>
                  <a:pt x="471055" y="1468582"/>
                </a:lnTo>
                <a:cubicBezTo>
                  <a:pt x="475673" y="1482437"/>
                  <a:pt x="477663" y="1497466"/>
                  <a:pt x="484909" y="1510146"/>
                </a:cubicBezTo>
                <a:cubicBezTo>
                  <a:pt x="496365" y="1530195"/>
                  <a:pt x="513052" y="1546774"/>
                  <a:pt x="526473" y="1565564"/>
                </a:cubicBezTo>
                <a:cubicBezTo>
                  <a:pt x="536151" y="1579114"/>
                  <a:pt x="544946" y="1593273"/>
                  <a:pt x="554182" y="1607128"/>
                </a:cubicBezTo>
                <a:cubicBezTo>
                  <a:pt x="592036" y="1720692"/>
                  <a:pt x="526561" y="1544917"/>
                  <a:pt x="651164" y="1731819"/>
                </a:cubicBezTo>
                <a:cubicBezTo>
                  <a:pt x="660400" y="1745673"/>
                  <a:pt x="665019" y="1764146"/>
                  <a:pt x="678873" y="1773382"/>
                </a:cubicBezTo>
                <a:cubicBezTo>
                  <a:pt x="694716" y="1783944"/>
                  <a:pt x="715818" y="1782619"/>
                  <a:pt x="734291" y="1787237"/>
                </a:cubicBezTo>
                <a:cubicBezTo>
                  <a:pt x="916084" y="1923580"/>
                  <a:pt x="695264" y="1767094"/>
                  <a:pt x="831273" y="1842655"/>
                </a:cubicBezTo>
                <a:cubicBezTo>
                  <a:pt x="860384" y="1858828"/>
                  <a:pt x="882807" y="1887542"/>
                  <a:pt x="914400" y="1898073"/>
                </a:cubicBezTo>
                <a:lnTo>
                  <a:pt x="1039091" y="1939637"/>
                </a:lnTo>
                <a:cubicBezTo>
                  <a:pt x="1052946" y="1944255"/>
                  <a:pt x="1066487" y="1949949"/>
                  <a:pt x="1080655" y="1953491"/>
                </a:cubicBezTo>
                <a:cubicBezTo>
                  <a:pt x="1117600" y="1962727"/>
                  <a:pt x="1155363" y="1969157"/>
                  <a:pt x="1191491" y="1981200"/>
                </a:cubicBezTo>
                <a:cubicBezTo>
                  <a:pt x="1326221" y="2026110"/>
                  <a:pt x="1228508" y="1999990"/>
                  <a:pt x="1399309" y="2022764"/>
                </a:cubicBezTo>
                <a:cubicBezTo>
                  <a:pt x="1454941" y="2030182"/>
                  <a:pt x="1524034" y="2046370"/>
                  <a:pt x="1579418" y="2050473"/>
                </a:cubicBezTo>
                <a:cubicBezTo>
                  <a:pt x="1671644" y="2057305"/>
                  <a:pt x="1764145" y="2059710"/>
                  <a:pt x="1856509" y="2064328"/>
                </a:cubicBezTo>
                <a:cubicBezTo>
                  <a:pt x="1898073" y="2059710"/>
                  <a:pt x="1939950" y="2057348"/>
                  <a:pt x="1981200" y="2050473"/>
                </a:cubicBezTo>
                <a:cubicBezTo>
                  <a:pt x="1995605" y="2048072"/>
                  <a:pt x="2008596" y="2040161"/>
                  <a:pt x="2022764" y="2036619"/>
                </a:cubicBezTo>
                <a:cubicBezTo>
                  <a:pt x="2045609" y="2030908"/>
                  <a:pt x="2069318" y="2028960"/>
                  <a:pt x="2092036" y="2022764"/>
                </a:cubicBezTo>
                <a:cubicBezTo>
                  <a:pt x="2120215" y="2015079"/>
                  <a:pt x="2147455" y="2004292"/>
                  <a:pt x="2175164" y="1995055"/>
                </a:cubicBezTo>
                <a:lnTo>
                  <a:pt x="2258291" y="1967346"/>
                </a:lnTo>
                <a:cubicBezTo>
                  <a:pt x="2398007" y="1920775"/>
                  <a:pt x="2181267" y="1991838"/>
                  <a:pt x="2355273" y="1939637"/>
                </a:cubicBezTo>
                <a:cubicBezTo>
                  <a:pt x="2523949" y="1889035"/>
                  <a:pt x="2366069" y="1930011"/>
                  <a:pt x="2493818" y="1898073"/>
                </a:cubicBezTo>
                <a:cubicBezTo>
                  <a:pt x="2612936" y="1818662"/>
                  <a:pt x="2462224" y="1913870"/>
                  <a:pt x="2576945" y="1856509"/>
                </a:cubicBezTo>
                <a:cubicBezTo>
                  <a:pt x="2591838" y="1849062"/>
                  <a:pt x="2604052" y="1837061"/>
                  <a:pt x="2618509" y="1828800"/>
                </a:cubicBezTo>
                <a:cubicBezTo>
                  <a:pt x="2636441" y="1818553"/>
                  <a:pt x="2655995" y="1811338"/>
                  <a:pt x="2673927" y="1801091"/>
                </a:cubicBezTo>
                <a:cubicBezTo>
                  <a:pt x="2688384" y="1792830"/>
                  <a:pt x="2699900" y="1779229"/>
                  <a:pt x="2715491" y="1773382"/>
                </a:cubicBezTo>
                <a:cubicBezTo>
                  <a:pt x="2737540" y="1765114"/>
                  <a:pt x="2762045" y="1765724"/>
                  <a:pt x="2784764" y="1759528"/>
                </a:cubicBezTo>
                <a:cubicBezTo>
                  <a:pt x="2784774" y="1759525"/>
                  <a:pt x="2888669" y="1724893"/>
                  <a:pt x="2909455" y="1717964"/>
                </a:cubicBezTo>
                <a:cubicBezTo>
                  <a:pt x="2923309" y="1713346"/>
                  <a:pt x="2938867" y="1712210"/>
                  <a:pt x="2951018" y="1704109"/>
                </a:cubicBezTo>
                <a:cubicBezTo>
                  <a:pt x="3049988" y="1638129"/>
                  <a:pt x="3001837" y="1656768"/>
                  <a:pt x="3089564" y="1634837"/>
                </a:cubicBezTo>
                <a:cubicBezTo>
                  <a:pt x="3103418" y="1625601"/>
                  <a:pt x="3116234" y="1614575"/>
                  <a:pt x="3131127" y="1607128"/>
                </a:cubicBezTo>
                <a:cubicBezTo>
                  <a:pt x="3144189" y="1600597"/>
                  <a:pt x="3159925" y="1600365"/>
                  <a:pt x="3172691" y="1593273"/>
                </a:cubicBezTo>
                <a:cubicBezTo>
                  <a:pt x="3201802" y="1577100"/>
                  <a:pt x="3228109" y="1556328"/>
                  <a:pt x="3255818" y="1537855"/>
                </a:cubicBezTo>
                <a:cubicBezTo>
                  <a:pt x="3269673" y="1528619"/>
                  <a:pt x="3281585" y="1515412"/>
                  <a:pt x="3297382" y="1510146"/>
                </a:cubicBezTo>
                <a:cubicBezTo>
                  <a:pt x="3401861" y="1475318"/>
                  <a:pt x="3273068" y="1522301"/>
                  <a:pt x="3380509" y="1468582"/>
                </a:cubicBezTo>
                <a:cubicBezTo>
                  <a:pt x="3393571" y="1462051"/>
                  <a:pt x="3408218" y="1459346"/>
                  <a:pt x="3422073" y="1454728"/>
                </a:cubicBezTo>
                <a:cubicBezTo>
                  <a:pt x="3501945" y="1401479"/>
                  <a:pt x="3424897" y="1447580"/>
                  <a:pt x="3505200" y="1413164"/>
                </a:cubicBezTo>
                <a:cubicBezTo>
                  <a:pt x="3647898" y="1352007"/>
                  <a:pt x="3454537" y="1420816"/>
                  <a:pt x="3643745" y="1357746"/>
                </a:cubicBezTo>
                <a:lnTo>
                  <a:pt x="3685309" y="1343891"/>
                </a:lnTo>
                <a:lnTo>
                  <a:pt x="3726873" y="1330037"/>
                </a:lnTo>
                <a:cubicBezTo>
                  <a:pt x="3824344" y="1265055"/>
                  <a:pt x="3700751" y="1339833"/>
                  <a:pt x="3837709" y="1288473"/>
                </a:cubicBezTo>
                <a:cubicBezTo>
                  <a:pt x="3853300" y="1282626"/>
                  <a:pt x="3863968" y="1267323"/>
                  <a:pt x="3879273" y="1260764"/>
                </a:cubicBezTo>
                <a:cubicBezTo>
                  <a:pt x="3896775" y="1253263"/>
                  <a:pt x="3916862" y="1253595"/>
                  <a:pt x="3934691" y="1246909"/>
                </a:cubicBezTo>
                <a:cubicBezTo>
                  <a:pt x="4079578" y="1192576"/>
                  <a:pt x="3903288" y="1240905"/>
                  <a:pt x="4045527" y="1205346"/>
                </a:cubicBezTo>
                <a:cubicBezTo>
                  <a:pt x="4059382" y="1196110"/>
                  <a:pt x="4072198" y="1185084"/>
                  <a:pt x="4087091" y="1177637"/>
                </a:cubicBezTo>
                <a:cubicBezTo>
                  <a:pt x="4205823" y="1118271"/>
                  <a:pt x="4108971" y="1180969"/>
                  <a:pt x="4211782" y="1122219"/>
                </a:cubicBezTo>
                <a:cubicBezTo>
                  <a:pt x="4226239" y="1113958"/>
                  <a:pt x="4238452" y="1101956"/>
                  <a:pt x="4253345" y="1094509"/>
                </a:cubicBezTo>
                <a:cubicBezTo>
                  <a:pt x="4266407" y="1087978"/>
                  <a:pt x="4281847" y="1087186"/>
                  <a:pt x="4294909" y="1080655"/>
                </a:cubicBezTo>
                <a:cubicBezTo>
                  <a:pt x="4425785" y="1015218"/>
                  <a:pt x="4312019" y="1056478"/>
                  <a:pt x="4405745" y="1025237"/>
                </a:cubicBezTo>
                <a:cubicBezTo>
                  <a:pt x="4433454" y="1006764"/>
                  <a:pt x="4462231" y="989801"/>
                  <a:pt x="4488873" y="969819"/>
                </a:cubicBezTo>
                <a:cubicBezTo>
                  <a:pt x="4507346" y="955964"/>
                  <a:pt x="4524106" y="939469"/>
                  <a:pt x="4544291" y="928255"/>
                </a:cubicBezTo>
                <a:cubicBezTo>
                  <a:pt x="4566031" y="916177"/>
                  <a:pt x="4591320" y="911668"/>
                  <a:pt x="4613564" y="900546"/>
                </a:cubicBezTo>
                <a:cubicBezTo>
                  <a:pt x="4720998" y="846829"/>
                  <a:pt x="4592214" y="893808"/>
                  <a:pt x="4696691" y="858982"/>
                </a:cubicBezTo>
                <a:cubicBezTo>
                  <a:pt x="4775482" y="780193"/>
                  <a:pt x="4699617" y="843665"/>
                  <a:pt x="4779818" y="803564"/>
                </a:cubicBezTo>
                <a:cubicBezTo>
                  <a:pt x="4887247" y="749849"/>
                  <a:pt x="4758476" y="796825"/>
                  <a:pt x="4862945" y="762000"/>
                </a:cubicBezTo>
                <a:cubicBezTo>
                  <a:pt x="4927477" y="697471"/>
                  <a:pt x="4843934" y="771506"/>
                  <a:pt x="4946073" y="720437"/>
                </a:cubicBezTo>
                <a:cubicBezTo>
                  <a:pt x="4975859" y="705544"/>
                  <a:pt x="5005652" y="688567"/>
                  <a:pt x="5029200" y="665019"/>
                </a:cubicBezTo>
                <a:cubicBezTo>
                  <a:pt x="5057140" y="637079"/>
                  <a:pt x="5113121" y="574567"/>
                  <a:pt x="5153891" y="554182"/>
                </a:cubicBezTo>
                <a:cubicBezTo>
                  <a:pt x="5180015" y="541120"/>
                  <a:pt x="5211973" y="541500"/>
                  <a:pt x="5237018" y="526473"/>
                </a:cubicBezTo>
                <a:cubicBezTo>
                  <a:pt x="5260109" y="512618"/>
                  <a:pt x="5281776" y="496052"/>
                  <a:pt x="5306291" y="484909"/>
                </a:cubicBezTo>
                <a:cubicBezTo>
                  <a:pt x="5332881" y="472823"/>
                  <a:pt x="5389418" y="457200"/>
                  <a:pt x="5389418" y="457200"/>
                </a:cubicBezTo>
                <a:cubicBezTo>
                  <a:pt x="5407891" y="443346"/>
                  <a:pt x="5424788" y="427093"/>
                  <a:pt x="5444836" y="415637"/>
                </a:cubicBezTo>
                <a:cubicBezTo>
                  <a:pt x="5457516" y="408391"/>
                  <a:pt x="5472977" y="407535"/>
                  <a:pt x="5486400" y="401782"/>
                </a:cubicBezTo>
                <a:cubicBezTo>
                  <a:pt x="5505383" y="393646"/>
                  <a:pt x="5523886" y="384320"/>
                  <a:pt x="5541818" y="374073"/>
                </a:cubicBezTo>
                <a:cubicBezTo>
                  <a:pt x="5556275" y="365812"/>
                  <a:pt x="5568166" y="353127"/>
                  <a:pt x="5583382" y="346364"/>
                </a:cubicBezTo>
                <a:cubicBezTo>
                  <a:pt x="5659808" y="312397"/>
                  <a:pt x="5661282" y="323425"/>
                  <a:pt x="5735782" y="304800"/>
                </a:cubicBezTo>
                <a:cubicBezTo>
                  <a:pt x="5749950" y="301258"/>
                  <a:pt x="5763671" y="296074"/>
                  <a:pt x="5777345" y="290946"/>
                </a:cubicBezTo>
                <a:cubicBezTo>
                  <a:pt x="5800631" y="282214"/>
                  <a:pt x="5822231" y="268114"/>
                  <a:pt x="5846618" y="263237"/>
                </a:cubicBezTo>
                <a:cubicBezTo>
                  <a:pt x="5892129" y="254135"/>
                  <a:pt x="5938982" y="254000"/>
                  <a:pt x="5985164" y="249382"/>
                </a:cubicBezTo>
                <a:cubicBezTo>
                  <a:pt x="6086774" y="198577"/>
                  <a:pt x="5991677" y="240050"/>
                  <a:pt x="6109855" y="207819"/>
                </a:cubicBezTo>
                <a:cubicBezTo>
                  <a:pt x="6138034" y="200134"/>
                  <a:pt x="6164341" y="185837"/>
                  <a:pt x="6192982" y="180109"/>
                </a:cubicBezTo>
                <a:cubicBezTo>
                  <a:pt x="6364097" y="145887"/>
                  <a:pt x="6150398" y="187852"/>
                  <a:pt x="6345382" y="152400"/>
                </a:cubicBezTo>
                <a:cubicBezTo>
                  <a:pt x="6368550" y="148188"/>
                  <a:pt x="6391487" y="142758"/>
                  <a:pt x="6414655" y="138546"/>
                </a:cubicBezTo>
                <a:cubicBezTo>
                  <a:pt x="6442293" y="133521"/>
                  <a:pt x="6470144" y="129716"/>
                  <a:pt x="6497782" y="124691"/>
                </a:cubicBezTo>
                <a:cubicBezTo>
                  <a:pt x="6520950" y="120479"/>
                  <a:pt x="6543531" y="111906"/>
                  <a:pt x="6567055" y="110837"/>
                </a:cubicBezTo>
                <a:cubicBezTo>
                  <a:pt x="6645483" y="107272"/>
                  <a:pt x="6724073" y="110837"/>
                  <a:pt x="6802582" y="110837"/>
                </a:cubicBezTo>
              </a:path>
            </a:pathLst>
          </a:custGeom>
          <a:noFill/>
          <a:ln w="28575">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7C080B01-6BBB-471D-9879-DABD7E95B752}"/>
              </a:ext>
            </a:extLst>
          </p:cNvPr>
          <p:cNvSpPr txBox="1"/>
          <p:nvPr/>
        </p:nvSpPr>
        <p:spPr>
          <a:xfrm>
            <a:off x="8562109" y="3869766"/>
            <a:ext cx="3054926" cy="369332"/>
          </a:xfrm>
          <a:prstGeom prst="rect">
            <a:avLst/>
          </a:prstGeom>
          <a:noFill/>
          <a:ln>
            <a:solidFill>
              <a:srgbClr val="FF0000"/>
            </a:solidFill>
          </a:ln>
        </p:spPr>
        <p:txBody>
          <a:bodyPr wrap="square" rtlCol="0">
            <a:spAutoFit/>
          </a:bodyPr>
          <a:lstStyle/>
          <a:p>
            <a:r>
              <a:rPr lang="en-US" b="1" dirty="0">
                <a:solidFill>
                  <a:srgbClr val="FF0000"/>
                </a:solidFill>
              </a:rPr>
              <a:t>Dissolved oxygen profile</a:t>
            </a:r>
          </a:p>
        </p:txBody>
      </p:sp>
      <p:cxnSp>
        <p:nvCxnSpPr>
          <p:cNvPr id="24" name="Straight Connector 23">
            <a:extLst>
              <a:ext uri="{FF2B5EF4-FFF2-40B4-BE49-F238E27FC236}">
                <a16:creationId xmlns:a16="http://schemas.microsoft.com/office/drawing/2014/main" id="{3D9A216A-94D4-4A2D-B63A-1FD45B357F87}"/>
              </a:ext>
            </a:extLst>
          </p:cNvPr>
          <p:cNvCxnSpPr>
            <a:cxnSpLocks/>
          </p:cNvCxnSpPr>
          <p:nvPr/>
        </p:nvCxnSpPr>
        <p:spPr>
          <a:xfrm flipH="1" flipV="1">
            <a:off x="8793392" y="3648724"/>
            <a:ext cx="495300" cy="252706"/>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C3B7F83-0DE2-4CEB-AA2B-EBBE7552D1AD}"/>
              </a:ext>
            </a:extLst>
          </p:cNvPr>
          <p:cNvSpPr txBox="1"/>
          <p:nvPr/>
        </p:nvSpPr>
        <p:spPr>
          <a:xfrm>
            <a:off x="7593243" y="4886091"/>
            <a:ext cx="3054926" cy="369332"/>
          </a:xfrm>
          <a:prstGeom prst="rect">
            <a:avLst/>
          </a:prstGeom>
          <a:noFill/>
        </p:spPr>
        <p:txBody>
          <a:bodyPr wrap="square" rtlCol="0">
            <a:spAutoFit/>
          </a:bodyPr>
          <a:lstStyle/>
          <a:p>
            <a:r>
              <a:rPr lang="en-US" b="1" dirty="0">
                <a:solidFill>
                  <a:srgbClr val="0070C0"/>
                </a:solidFill>
              </a:rPr>
              <a:t>Dissolved oxygen deficit curve</a:t>
            </a:r>
          </a:p>
        </p:txBody>
      </p:sp>
      <p:cxnSp>
        <p:nvCxnSpPr>
          <p:cNvPr id="27" name="Straight Connector 26">
            <a:extLst>
              <a:ext uri="{FF2B5EF4-FFF2-40B4-BE49-F238E27FC236}">
                <a16:creationId xmlns:a16="http://schemas.microsoft.com/office/drawing/2014/main" id="{DA0A71AF-9885-4A25-8E40-B4244CE9EDCF}"/>
              </a:ext>
            </a:extLst>
          </p:cNvPr>
          <p:cNvCxnSpPr>
            <a:cxnSpLocks/>
          </p:cNvCxnSpPr>
          <p:nvPr/>
        </p:nvCxnSpPr>
        <p:spPr>
          <a:xfrm flipH="1">
            <a:off x="7356764" y="5240498"/>
            <a:ext cx="580939" cy="260770"/>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3436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6AE636-5828-41CB-8EB2-143C1EDB5EA6}"/>
              </a:ext>
            </a:extLst>
          </p:cNvPr>
          <p:cNvSpPr txBox="1"/>
          <p:nvPr/>
        </p:nvSpPr>
        <p:spPr>
          <a:xfrm>
            <a:off x="1288473" y="-23244"/>
            <a:ext cx="10016837" cy="461665"/>
          </a:xfrm>
          <a:prstGeom prst="rect">
            <a:avLst/>
          </a:prstGeom>
          <a:noFill/>
        </p:spPr>
        <p:txBody>
          <a:bodyPr wrap="square" rtlCol="0">
            <a:spAutoFit/>
          </a:bodyPr>
          <a:lstStyle/>
          <a:p>
            <a:pPr algn="ctr"/>
            <a:r>
              <a:rPr lang="en-US" sz="2400" b="1" dirty="0">
                <a:solidFill>
                  <a:srgbClr val="C00000"/>
                </a:solidFill>
              </a:rPr>
              <a:t>Persistent Organic Pollutants (POP’s)</a:t>
            </a:r>
          </a:p>
        </p:txBody>
      </p:sp>
      <p:sp>
        <p:nvSpPr>
          <p:cNvPr id="3" name="TextBox 2">
            <a:extLst>
              <a:ext uri="{FF2B5EF4-FFF2-40B4-BE49-F238E27FC236}">
                <a16:creationId xmlns:a16="http://schemas.microsoft.com/office/drawing/2014/main" id="{A418FD39-6619-4279-A541-6C7BEC1BE06C}"/>
              </a:ext>
            </a:extLst>
          </p:cNvPr>
          <p:cNvSpPr txBox="1"/>
          <p:nvPr/>
        </p:nvSpPr>
        <p:spPr>
          <a:xfrm>
            <a:off x="297873" y="391933"/>
            <a:ext cx="11596254" cy="6463308"/>
          </a:xfrm>
          <a:prstGeom prst="rect">
            <a:avLst/>
          </a:prstGeom>
          <a:noFill/>
        </p:spPr>
        <p:txBody>
          <a:bodyPr wrap="square" rtlCol="0">
            <a:spAutoFit/>
          </a:bodyPr>
          <a:lstStyle/>
          <a:p>
            <a:r>
              <a:rPr lang="en-US" b="1" dirty="0"/>
              <a:t>These are </a:t>
            </a:r>
            <a:r>
              <a:rPr lang="en-US" b="1" dirty="0" err="1"/>
              <a:t>liophilic</a:t>
            </a:r>
            <a:r>
              <a:rPr lang="en-US" b="1" dirty="0"/>
              <a:t> chlorinated organic compounds which are hazardous and toxic and essentially non-biodegradable.  They accumulate in animals and sometimes in plants  through ingestion by virtue of their high lipid solubility.  Thee compounds reach human and animal  bodies through the food chain.  There are many examples of disasters and death caused by ingestion of POP’s through the food chain.</a:t>
            </a:r>
          </a:p>
          <a:p>
            <a:endParaRPr lang="en-US" b="1" dirty="0"/>
          </a:p>
          <a:p>
            <a:r>
              <a:rPr lang="en-US" b="1" dirty="0"/>
              <a:t>Typical POP’s and their sources: </a:t>
            </a:r>
          </a:p>
          <a:p>
            <a:r>
              <a:rPr lang="en-US" b="1" dirty="0"/>
              <a:t> DDT (dichloro-diphenyl trichloro-ethane.  It used to be a widely used insecticide.  First synthesized in 1874.  Its insecticidal properties were discovered by the Swiss chemist Paul Hermann Muller in 1939.  It saw massive use to kill mosquitos in the warfronts of Africa during the second great war.  It was used in agricultural fields and orchards for killing insects.  Muller was awarded Nobel Prize in physiology and medicine in 1949 for this discovery.</a:t>
            </a:r>
          </a:p>
          <a:p>
            <a:r>
              <a:rPr lang="en-US" b="1" dirty="0"/>
              <a:t>However, its harmful effects on animals and human gradually came to light.  Mounting evidences of birds and many other animals killed by ingestion of DDT through the food chain were enumerated in the book The Silent Spring by Rachel Carson published in 1962.  Environmentalists raised their voice against use of DDT.  Its use was banned in USA in 1972.  It is now banned in many countries including India.  Examples of appearance of DDT in cowmilk and even in breast milk have been reported.</a:t>
            </a:r>
          </a:p>
          <a:p>
            <a:r>
              <a:rPr lang="en-US" b="1" dirty="0"/>
              <a:t>Many of the POP’s are used as the active ingredients in insecticides.    Examples:  </a:t>
            </a:r>
            <a:r>
              <a:rPr lang="en-US" b="1" dirty="0" err="1"/>
              <a:t>Aldrine</a:t>
            </a:r>
            <a:r>
              <a:rPr lang="en-US" b="1" dirty="0"/>
              <a:t>, </a:t>
            </a:r>
            <a:r>
              <a:rPr lang="en-US" b="1" dirty="0" err="1"/>
              <a:t>Dieldrine</a:t>
            </a:r>
            <a:r>
              <a:rPr lang="en-US" b="1" dirty="0"/>
              <a:t>, Heptachlor, </a:t>
            </a:r>
            <a:r>
              <a:rPr lang="en-US" b="1" dirty="0" err="1"/>
              <a:t>Endrine</a:t>
            </a:r>
            <a:r>
              <a:rPr lang="en-US" b="1" dirty="0"/>
              <a:t>, </a:t>
            </a:r>
            <a:r>
              <a:rPr lang="en-US" b="1" dirty="0" err="1"/>
              <a:t>Hexachloro</a:t>
            </a:r>
            <a:r>
              <a:rPr lang="en-US" b="1" dirty="0"/>
              <a:t>-benzene (HCB, C</a:t>
            </a:r>
            <a:r>
              <a:rPr lang="en-US" b="1" baseline="-25000" dirty="0"/>
              <a:t>6</a:t>
            </a:r>
            <a:r>
              <a:rPr lang="en-US" b="1" dirty="0"/>
              <a:t>H</a:t>
            </a:r>
            <a:r>
              <a:rPr lang="en-US" b="1" baseline="-25000" dirty="0"/>
              <a:t>6</a:t>
            </a:r>
            <a:r>
              <a:rPr lang="en-US" b="1" dirty="0"/>
              <a:t>Cl</a:t>
            </a:r>
            <a:r>
              <a:rPr lang="en-US" b="1" baseline="-25000" dirty="0"/>
              <a:t>6</a:t>
            </a:r>
            <a:r>
              <a:rPr lang="en-US" b="1" dirty="0"/>
              <a:t>), should be called hexachlorocyclohexane;  </a:t>
            </a:r>
          </a:p>
          <a:p>
            <a:r>
              <a:rPr lang="en-US" b="1" dirty="0"/>
              <a:t>Tetra-chloro-dibenzo-p-</a:t>
            </a:r>
            <a:r>
              <a:rPr lang="en-US" b="1" dirty="0" err="1"/>
              <a:t>dioxine</a:t>
            </a:r>
            <a:r>
              <a:rPr lang="en-US" b="1" dirty="0"/>
              <a:t> (TCDD or simply </a:t>
            </a:r>
            <a:r>
              <a:rPr lang="en-US" b="1" dirty="0" err="1"/>
              <a:t>Dioxine</a:t>
            </a:r>
            <a:r>
              <a:rPr lang="en-US" b="1" dirty="0"/>
              <a:t>), generated from thermal degradation of chlorinated polymers such as  polyvinyl-chloride (PVC);  </a:t>
            </a:r>
          </a:p>
          <a:p>
            <a:r>
              <a:rPr lang="en-US" b="1" dirty="0"/>
              <a:t>Polychlorinated biphenyls (PCB’s) – these have very high thermal stability even at around 400oC.  These were largely used as a transformer cooling liquid (often called cooling oil).  Slow thermal degradation occurs and needed replacement from time to time.  There are cases of used transformer liquid thrown in the open fields and death of cattle in firms by consumption of grass contaminated by PCB’s.  </a:t>
            </a:r>
          </a:p>
        </p:txBody>
      </p:sp>
    </p:spTree>
    <p:extLst>
      <p:ext uri="{BB962C8B-B14F-4D97-AF65-F5344CB8AC3E}">
        <p14:creationId xmlns:p14="http://schemas.microsoft.com/office/powerpoint/2010/main" val="14564050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result for the story of ddt">
            <a:extLst>
              <a:ext uri="{FF2B5EF4-FFF2-40B4-BE49-F238E27FC236}">
                <a16:creationId xmlns:a16="http://schemas.microsoft.com/office/drawing/2014/main" id="{054D3378-1EA1-4CB0-A53B-E7FAAA48C96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71973" y="122773"/>
            <a:ext cx="3821795" cy="1573185"/>
          </a:xfrm>
          <a:prstGeom prst="rect">
            <a:avLst/>
          </a:prstGeom>
          <a:noFill/>
          <a:ln>
            <a:noFill/>
          </a:ln>
        </p:spPr>
      </p:pic>
      <p:sp>
        <p:nvSpPr>
          <p:cNvPr id="4" name="TextBox 3">
            <a:extLst>
              <a:ext uri="{FF2B5EF4-FFF2-40B4-BE49-F238E27FC236}">
                <a16:creationId xmlns:a16="http://schemas.microsoft.com/office/drawing/2014/main" id="{20D70023-7396-4A90-9417-2A838C7111A9}"/>
              </a:ext>
            </a:extLst>
          </p:cNvPr>
          <p:cNvSpPr txBox="1"/>
          <p:nvPr/>
        </p:nvSpPr>
        <p:spPr>
          <a:xfrm>
            <a:off x="464315" y="1728079"/>
            <a:ext cx="3505200" cy="369332"/>
          </a:xfrm>
          <a:prstGeom prst="rect">
            <a:avLst/>
          </a:prstGeom>
          <a:noFill/>
        </p:spPr>
        <p:txBody>
          <a:bodyPr wrap="square" rtlCol="0">
            <a:spAutoFit/>
          </a:bodyPr>
          <a:lstStyle/>
          <a:p>
            <a:r>
              <a:rPr lang="en-US" b="1" dirty="0"/>
              <a:t>Insecticide sprayed from a plane</a:t>
            </a:r>
          </a:p>
        </p:txBody>
      </p:sp>
      <p:sp>
        <p:nvSpPr>
          <p:cNvPr id="6" name="TextBox 5">
            <a:extLst>
              <a:ext uri="{FF2B5EF4-FFF2-40B4-BE49-F238E27FC236}">
                <a16:creationId xmlns:a16="http://schemas.microsoft.com/office/drawing/2014/main" id="{F4EBC03C-7FAD-4149-BEF0-6B38959E58D2}"/>
              </a:ext>
            </a:extLst>
          </p:cNvPr>
          <p:cNvSpPr txBox="1"/>
          <p:nvPr/>
        </p:nvSpPr>
        <p:spPr>
          <a:xfrm>
            <a:off x="5185048" y="2148506"/>
            <a:ext cx="1625701" cy="369332"/>
          </a:xfrm>
          <a:prstGeom prst="rect">
            <a:avLst/>
          </a:prstGeom>
          <a:noFill/>
        </p:spPr>
        <p:txBody>
          <a:bodyPr wrap="none" rtlCol="0">
            <a:spAutoFit/>
          </a:bodyPr>
          <a:lstStyle/>
          <a:p>
            <a:r>
              <a:rPr lang="en-US" b="1" dirty="0" err="1">
                <a:solidFill>
                  <a:srgbClr val="FF0000"/>
                </a:solidFill>
              </a:rPr>
              <a:t>Dioxine</a:t>
            </a:r>
            <a:r>
              <a:rPr lang="en-US" b="1" dirty="0">
                <a:solidFill>
                  <a:srgbClr val="FF0000"/>
                </a:solidFill>
              </a:rPr>
              <a:t> (TCDD)</a:t>
            </a:r>
          </a:p>
        </p:txBody>
      </p:sp>
      <p:pic>
        <p:nvPicPr>
          <p:cNvPr id="7" name="Picture 6">
            <a:extLst>
              <a:ext uri="{FF2B5EF4-FFF2-40B4-BE49-F238E27FC236}">
                <a16:creationId xmlns:a16="http://schemas.microsoft.com/office/drawing/2014/main" id="{2CD1262C-9619-4FDF-96CE-47850BC0B643}"/>
              </a:ext>
            </a:extLst>
          </p:cNvPr>
          <p:cNvPicPr>
            <a:picLocks noChangeAspect="1"/>
          </p:cNvPicPr>
          <p:nvPr/>
        </p:nvPicPr>
        <p:blipFill>
          <a:blip r:embed="rId3"/>
          <a:stretch>
            <a:fillRect/>
          </a:stretch>
        </p:blipFill>
        <p:spPr>
          <a:xfrm>
            <a:off x="8527017" y="77860"/>
            <a:ext cx="1845334" cy="1876611"/>
          </a:xfrm>
          <a:prstGeom prst="rect">
            <a:avLst/>
          </a:prstGeom>
        </p:spPr>
      </p:pic>
      <p:sp>
        <p:nvSpPr>
          <p:cNvPr id="8" name="TextBox 7">
            <a:extLst>
              <a:ext uri="{FF2B5EF4-FFF2-40B4-BE49-F238E27FC236}">
                <a16:creationId xmlns:a16="http://schemas.microsoft.com/office/drawing/2014/main" id="{BE60753D-3055-4EB3-9E17-48A1E2C1795B}"/>
              </a:ext>
            </a:extLst>
          </p:cNvPr>
          <p:cNvSpPr txBox="1"/>
          <p:nvPr/>
        </p:nvSpPr>
        <p:spPr>
          <a:xfrm>
            <a:off x="7711671" y="1976371"/>
            <a:ext cx="4480329" cy="646331"/>
          </a:xfrm>
          <a:prstGeom prst="rect">
            <a:avLst/>
          </a:prstGeom>
          <a:noFill/>
        </p:spPr>
        <p:txBody>
          <a:bodyPr wrap="none" rtlCol="0">
            <a:spAutoFit/>
          </a:bodyPr>
          <a:lstStyle/>
          <a:p>
            <a:r>
              <a:rPr lang="en-US" b="1" dirty="0">
                <a:solidFill>
                  <a:srgbClr val="FF0000"/>
                </a:solidFill>
              </a:rPr>
              <a:t>Gamma-Benzene Hexachloride</a:t>
            </a:r>
          </a:p>
          <a:p>
            <a:r>
              <a:rPr lang="en-US" b="1" dirty="0"/>
              <a:t>(</a:t>
            </a:r>
            <a:r>
              <a:rPr lang="en-US" b="1" dirty="0">
                <a:solidFill>
                  <a:srgbClr val="FF0000"/>
                </a:solidFill>
              </a:rPr>
              <a:t>active ingredient of the insecticide, Lindane</a:t>
            </a:r>
            <a:r>
              <a:rPr lang="en-US" b="1" dirty="0"/>
              <a:t>)</a:t>
            </a:r>
          </a:p>
        </p:txBody>
      </p:sp>
      <p:pic>
        <p:nvPicPr>
          <p:cNvPr id="1026" name="Picture 2" descr="Image result for polychlorinated biphenyls">
            <a:extLst>
              <a:ext uri="{FF2B5EF4-FFF2-40B4-BE49-F238E27FC236}">
                <a16:creationId xmlns:a16="http://schemas.microsoft.com/office/drawing/2014/main" id="{5EB166EE-F26B-4479-8AA9-7C7BEDBB1D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973" y="2148506"/>
            <a:ext cx="3372340" cy="196318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988D152-DCD0-4A74-9282-27EEE0B72652}"/>
              </a:ext>
            </a:extLst>
          </p:cNvPr>
          <p:cNvSpPr/>
          <p:nvPr/>
        </p:nvSpPr>
        <p:spPr>
          <a:xfrm>
            <a:off x="4093768" y="2821077"/>
            <a:ext cx="7334739" cy="1200329"/>
          </a:xfrm>
          <a:prstGeom prst="rect">
            <a:avLst/>
          </a:prstGeom>
        </p:spPr>
        <p:txBody>
          <a:bodyPr wrap="square">
            <a:spAutoFit/>
          </a:bodyPr>
          <a:lstStyle/>
          <a:p>
            <a:r>
              <a:rPr lang="en-US" b="1" dirty="0"/>
              <a:t>PCB’s were detected in the great lake water, in sediments and in fishes</a:t>
            </a:r>
          </a:p>
          <a:p>
            <a:r>
              <a:rPr lang="en-US" b="1" dirty="0"/>
              <a:t> in the US.  Lake Michigan was especially contaminated with PCB’s by water from its tributaries that carried the discarded PCB from the industrial areas since 1960’s. </a:t>
            </a:r>
            <a:endParaRPr lang="en-US" dirty="0"/>
          </a:p>
        </p:txBody>
      </p:sp>
      <p:sp>
        <p:nvSpPr>
          <p:cNvPr id="10" name="TextBox 9">
            <a:extLst>
              <a:ext uri="{FF2B5EF4-FFF2-40B4-BE49-F238E27FC236}">
                <a16:creationId xmlns:a16="http://schemas.microsoft.com/office/drawing/2014/main" id="{2F375D82-0754-4A23-8B7C-FD50FBC7B837}"/>
              </a:ext>
            </a:extLst>
          </p:cNvPr>
          <p:cNvSpPr txBox="1"/>
          <p:nvPr/>
        </p:nvSpPr>
        <p:spPr>
          <a:xfrm>
            <a:off x="271973" y="5297021"/>
            <a:ext cx="11006195" cy="1477328"/>
          </a:xfrm>
          <a:prstGeom prst="rect">
            <a:avLst/>
          </a:prstGeom>
          <a:noFill/>
        </p:spPr>
        <p:txBody>
          <a:bodyPr wrap="square" rtlCol="0">
            <a:spAutoFit/>
          </a:bodyPr>
          <a:lstStyle/>
          <a:p>
            <a:r>
              <a:rPr lang="en-US" b="1" dirty="0"/>
              <a:t>Regulation of POP’s is very important since it does not degrade.  It rather keeps on accumulating deepening threat to Human and animals.   </a:t>
            </a:r>
          </a:p>
          <a:p>
            <a:r>
              <a:rPr lang="en-US" b="1" dirty="0">
                <a:solidFill>
                  <a:srgbClr val="FF0000"/>
                </a:solidFill>
              </a:rPr>
              <a:t>POP Convention of UNEP</a:t>
            </a:r>
            <a:r>
              <a:rPr lang="en-US" b="1" dirty="0"/>
              <a:t>:</a:t>
            </a:r>
          </a:p>
          <a:p>
            <a:r>
              <a:rPr lang="en-US" b="1" dirty="0"/>
              <a:t>Because of the seriousness of the problem, a global convention was organized by UNEP at </a:t>
            </a:r>
            <a:r>
              <a:rPr lang="en-US" b="1" dirty="0">
                <a:solidFill>
                  <a:srgbClr val="FF0000"/>
                </a:solidFill>
              </a:rPr>
              <a:t>Stockholm in 2001 </a:t>
            </a:r>
            <a:r>
              <a:rPr lang="en-US" b="1" dirty="0"/>
              <a:t>in order to formulate a strategy to regulate release of POP’s in the environment.</a:t>
            </a:r>
          </a:p>
        </p:txBody>
      </p:sp>
      <p:sp>
        <p:nvSpPr>
          <p:cNvPr id="11" name="TextBox 10">
            <a:extLst>
              <a:ext uri="{FF2B5EF4-FFF2-40B4-BE49-F238E27FC236}">
                <a16:creationId xmlns:a16="http://schemas.microsoft.com/office/drawing/2014/main" id="{6CE58AE2-59CA-4A98-9728-9647D2B72BB4}"/>
              </a:ext>
            </a:extLst>
          </p:cNvPr>
          <p:cNvSpPr txBox="1"/>
          <p:nvPr/>
        </p:nvSpPr>
        <p:spPr>
          <a:xfrm>
            <a:off x="356539" y="4111690"/>
            <a:ext cx="11282718" cy="1200329"/>
          </a:xfrm>
          <a:prstGeom prst="rect">
            <a:avLst/>
          </a:prstGeom>
          <a:noFill/>
        </p:spPr>
        <p:txBody>
          <a:bodyPr wrap="square" rtlCol="0">
            <a:spAutoFit/>
          </a:bodyPr>
          <a:lstStyle/>
          <a:p>
            <a:r>
              <a:rPr lang="en-US" b="1" dirty="0"/>
              <a:t>Bioaccumulation and Biomagnification: Since the OPO’s are lipid soluble, they do not get dissolved in the excreted body fluid.  As a result they continue to be ingested and accumulated in the body of the   animal.  This is called bioaccumulation.  Further, when it passes on from one species to another through the food chain, its concentration increases.  This is called biomagnification.</a:t>
            </a:r>
          </a:p>
        </p:txBody>
      </p:sp>
      <p:pic>
        <p:nvPicPr>
          <p:cNvPr id="12" name="Picture 2">
            <a:extLst>
              <a:ext uri="{FF2B5EF4-FFF2-40B4-BE49-F238E27FC236}">
                <a16:creationId xmlns:a16="http://schemas.microsoft.com/office/drawing/2014/main" id="{AD009D71-F16E-4F2E-95EF-227F1FCF0E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1770" y="791961"/>
            <a:ext cx="2452255" cy="82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467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table 22-2">
            <a:extLst>
              <a:ext uri="{FF2B5EF4-FFF2-40B4-BE49-F238E27FC236}">
                <a16:creationId xmlns:a16="http://schemas.microsoft.com/office/drawing/2014/main" id="{4FB9FDAA-8E45-4376-85D9-DF23F73630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791" y="-124691"/>
            <a:ext cx="12212074" cy="4918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74FA6543-F71C-46C9-BE9B-5EC725E83E99}"/>
              </a:ext>
            </a:extLst>
          </p:cNvPr>
          <p:cNvSpPr/>
          <p:nvPr/>
        </p:nvSpPr>
        <p:spPr>
          <a:xfrm>
            <a:off x="162791" y="5389418"/>
            <a:ext cx="11866418" cy="1200329"/>
          </a:xfrm>
          <a:prstGeom prst="rect">
            <a:avLst/>
          </a:prstGeom>
        </p:spPr>
        <p:txBody>
          <a:bodyPr wrap="square">
            <a:spAutoFit/>
          </a:bodyPr>
          <a:lstStyle/>
          <a:p>
            <a:pPr>
              <a:lnSpc>
                <a:spcPct val="90000"/>
              </a:lnSpc>
              <a:defRPr/>
            </a:pPr>
            <a:r>
              <a:rPr lang="en-US" altLang="en-US" sz="2000" b="1" dirty="0"/>
              <a:t>Lead Found in old paint, industrial pollutants, leaded gasoline</a:t>
            </a:r>
          </a:p>
          <a:p>
            <a:pPr>
              <a:lnSpc>
                <a:spcPct val="90000"/>
              </a:lnSpc>
              <a:defRPr/>
            </a:pPr>
            <a:r>
              <a:rPr lang="en-US" altLang="en-US" sz="2000" b="1" dirty="0"/>
              <a:t>Mercury bioaccumulates in the muscles of top predators of the open ocean.  </a:t>
            </a:r>
            <a:r>
              <a:rPr lang="en-US" altLang="en-US" sz="2000" b="1" dirty="0">
                <a:solidFill>
                  <a:srgbClr val="FF0000"/>
                </a:solidFill>
              </a:rPr>
              <a:t>Remember Minamata episode about the disaster caused by methyl mercury?                   </a:t>
            </a:r>
          </a:p>
          <a:p>
            <a:pPr>
              <a:lnSpc>
                <a:spcPct val="90000"/>
              </a:lnSpc>
              <a:defRPr/>
            </a:pPr>
            <a:r>
              <a:rPr lang="en-US" altLang="en-US" sz="2000" b="1" dirty="0">
                <a:solidFill>
                  <a:srgbClr val="0070C0"/>
                </a:solidFill>
              </a:rPr>
              <a:t>Persistent Organic Pollutants (POP’s) </a:t>
            </a:r>
          </a:p>
        </p:txBody>
      </p:sp>
    </p:spTree>
    <p:extLst>
      <p:ext uri="{BB962C8B-B14F-4D97-AF65-F5344CB8AC3E}">
        <p14:creationId xmlns:p14="http://schemas.microsoft.com/office/powerpoint/2010/main" val="1694190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figure 22-10">
            <a:extLst>
              <a:ext uri="{FF2B5EF4-FFF2-40B4-BE49-F238E27FC236}">
                <a16:creationId xmlns:a16="http://schemas.microsoft.com/office/drawing/2014/main" id="{BA25E2FC-569A-4692-817A-F1D6848A6A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619" y="720934"/>
            <a:ext cx="10889671" cy="6137066"/>
          </a:xfrm>
          <a:prstGeom prst="rect">
            <a:avLst/>
          </a:prstGeom>
          <a:noFill/>
          <a:ln w="41275">
            <a:solidFill>
              <a:srgbClr val="969696"/>
            </a:solidFill>
            <a:miter lim="800000"/>
            <a:headEnd/>
            <a:tailEnd/>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DD95C1C-74A2-43CE-A95D-C7B178F4C47A}"/>
              </a:ext>
            </a:extLst>
          </p:cNvPr>
          <p:cNvSpPr txBox="1"/>
          <p:nvPr/>
        </p:nvSpPr>
        <p:spPr>
          <a:xfrm>
            <a:off x="1092277" y="110836"/>
            <a:ext cx="7081905" cy="461665"/>
          </a:xfrm>
          <a:prstGeom prst="rect">
            <a:avLst/>
          </a:prstGeom>
          <a:noFill/>
        </p:spPr>
        <p:txBody>
          <a:bodyPr wrap="square" rtlCol="0">
            <a:spAutoFit/>
          </a:bodyPr>
          <a:lstStyle/>
          <a:p>
            <a:r>
              <a:rPr lang="en-US" sz="2400" b="1" dirty="0">
                <a:solidFill>
                  <a:srgbClr val="C00000"/>
                </a:solidFill>
              </a:rPr>
              <a:t>GROUND WATER POLLUTION - Different pathways</a:t>
            </a:r>
          </a:p>
        </p:txBody>
      </p:sp>
    </p:spTree>
    <p:extLst>
      <p:ext uri="{BB962C8B-B14F-4D97-AF65-F5344CB8AC3E}">
        <p14:creationId xmlns:p14="http://schemas.microsoft.com/office/powerpoint/2010/main" val="3322371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944EF1-7003-4E5F-BADB-CB719BC01368}"/>
              </a:ext>
            </a:extLst>
          </p:cNvPr>
          <p:cNvSpPr txBox="1"/>
          <p:nvPr/>
        </p:nvSpPr>
        <p:spPr>
          <a:xfrm flipH="1">
            <a:off x="364373" y="609600"/>
            <a:ext cx="11463253" cy="5355312"/>
          </a:xfrm>
          <a:prstGeom prst="rect">
            <a:avLst/>
          </a:prstGeom>
          <a:noFill/>
        </p:spPr>
        <p:txBody>
          <a:bodyPr wrap="square" rtlCol="0">
            <a:spAutoFit/>
          </a:bodyPr>
          <a:lstStyle/>
          <a:p>
            <a:r>
              <a:rPr lang="en-US" b="1" dirty="0"/>
              <a:t>Pollutants found in Ground Water:  Different type of metal ions and salts – Arsenic, Barium, manganese, Zinc, Fluorides  (from leaching of naturally occurring minerals), Copper, Cadmium,  Chromium, Sulfates, Cyanide   (from industrial sources, electroplating wastes),  Nitrates, pesticides (from agricultural sources); Volatile Organic Compounds (VOC’s);  unacceptable physical characteristics – pH, Color, Odor,  Turbidity, Coliform Bacteria.</a:t>
            </a:r>
          </a:p>
          <a:p>
            <a:endParaRPr lang="en-US" b="1" dirty="0"/>
          </a:p>
          <a:p>
            <a:r>
              <a:rPr lang="en-US" b="1" dirty="0"/>
              <a:t>Excessive nitrates in drinking is especially harmful to infants – high concentration of nitrates in drinking water get reduced to nitrites in the digestive tract.  Nitrites react with oxyhemoglobin to form </a:t>
            </a:r>
            <a:r>
              <a:rPr lang="en-US" b="1" dirty="0" err="1"/>
              <a:t>metheglobin</a:t>
            </a:r>
            <a:r>
              <a:rPr lang="en-US" b="1" dirty="0"/>
              <a:t> that cannot carry oxygen causing oxygen deficiency in blood.  This is called Blue Baby Syndrome.</a:t>
            </a:r>
          </a:p>
          <a:p>
            <a:endParaRPr lang="en-US" b="1" dirty="0"/>
          </a:p>
          <a:p>
            <a:r>
              <a:rPr lang="en-US" b="1" dirty="0"/>
              <a:t>Ground Water Pollution can occur because of natural processes as well as anthropogenic activities.  The later can be point sources or non-point sources.  </a:t>
            </a:r>
          </a:p>
          <a:p>
            <a:endParaRPr lang="en-US" b="1" dirty="0"/>
          </a:p>
          <a:p>
            <a:r>
              <a:rPr lang="en-US" b="1" dirty="0"/>
              <a:t>Natural Sources – Leaching of naturally occurring minerals,  sea water intrusion causing increased salinity in ground water – excessive ground water withdrawal in the coastal regions causes a fall in the water table and intrusion of sea water which otherwise remain at some kind of equilibrium</a:t>
            </a:r>
          </a:p>
          <a:p>
            <a:endParaRPr lang="en-US" b="1" dirty="0"/>
          </a:p>
          <a:p>
            <a:r>
              <a:rPr lang="en-US" b="1" dirty="0"/>
              <a:t>Common anthropogenic sources -  Leaching of open  solid waste dump and percolation into ground water, intrusion of landfill leachate;  septic tanks, injection of inferior quality water, leakage from underground storage tanks (VOC’s appear in ground water from leaking tanks);  intrusion of agricultural and industrial wastes.</a:t>
            </a:r>
          </a:p>
        </p:txBody>
      </p:sp>
      <p:sp>
        <p:nvSpPr>
          <p:cNvPr id="3" name="TextBox 2">
            <a:extLst>
              <a:ext uri="{FF2B5EF4-FFF2-40B4-BE49-F238E27FC236}">
                <a16:creationId xmlns:a16="http://schemas.microsoft.com/office/drawing/2014/main" id="{CBE89BF5-8039-42A3-925C-3FFFD2B14B06}"/>
              </a:ext>
            </a:extLst>
          </p:cNvPr>
          <p:cNvSpPr txBox="1"/>
          <p:nvPr/>
        </p:nvSpPr>
        <p:spPr>
          <a:xfrm>
            <a:off x="3560618" y="110837"/>
            <a:ext cx="5583382" cy="400110"/>
          </a:xfrm>
          <a:prstGeom prst="rect">
            <a:avLst/>
          </a:prstGeom>
          <a:noFill/>
        </p:spPr>
        <p:txBody>
          <a:bodyPr wrap="square" rtlCol="0">
            <a:spAutoFit/>
          </a:bodyPr>
          <a:lstStyle/>
          <a:p>
            <a:r>
              <a:rPr lang="en-US" sz="2000" b="1" dirty="0">
                <a:solidFill>
                  <a:srgbClr val="FF0000"/>
                </a:solidFill>
              </a:rPr>
              <a:t>Ground Water Contamination</a:t>
            </a:r>
          </a:p>
        </p:txBody>
      </p:sp>
    </p:spTree>
    <p:extLst>
      <p:ext uri="{BB962C8B-B14F-4D97-AF65-F5344CB8AC3E}">
        <p14:creationId xmlns:p14="http://schemas.microsoft.com/office/powerpoint/2010/main" val="594092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descr="figure 22-2d">
            <a:extLst>
              <a:ext uri="{FF2B5EF4-FFF2-40B4-BE49-F238E27FC236}">
                <a16:creationId xmlns:a16="http://schemas.microsoft.com/office/drawing/2014/main" id="{77044B37-CE9D-4576-9D97-7202762DB6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928" y="2258165"/>
            <a:ext cx="2715490" cy="2676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FA8A51D0-359A-49EC-9E82-DBCDE036DB12}"/>
              </a:ext>
            </a:extLst>
          </p:cNvPr>
          <p:cNvSpPr/>
          <p:nvPr/>
        </p:nvSpPr>
        <p:spPr>
          <a:xfrm>
            <a:off x="3352800" y="3348774"/>
            <a:ext cx="8513617" cy="1338828"/>
          </a:xfrm>
          <a:prstGeom prst="rect">
            <a:avLst/>
          </a:prstGeom>
        </p:spPr>
        <p:txBody>
          <a:bodyPr wrap="square">
            <a:spAutoFit/>
          </a:bodyPr>
          <a:lstStyle/>
          <a:p>
            <a:pPr>
              <a:lnSpc>
                <a:spcPct val="90000"/>
              </a:lnSpc>
              <a:defRPr/>
            </a:pPr>
            <a:r>
              <a:rPr lang="en-US" altLang="en-US" b="1" dirty="0"/>
              <a:t>Excessive amounts of suspended soil particles</a:t>
            </a:r>
          </a:p>
          <a:p>
            <a:pPr>
              <a:lnSpc>
                <a:spcPct val="90000"/>
              </a:lnSpc>
              <a:defRPr/>
            </a:pPr>
            <a:r>
              <a:rPr lang="en-US" altLang="en-US" b="1" dirty="0"/>
              <a:t>Originates from erosion of agricultural lands, forest soils exposed by logging, degraded stream banks, overgrazed rangelands, strip mines, and construction </a:t>
            </a:r>
          </a:p>
          <a:p>
            <a:pPr>
              <a:lnSpc>
                <a:spcPct val="90000"/>
              </a:lnSpc>
              <a:defRPr/>
            </a:pPr>
            <a:r>
              <a:rPr lang="en-US" altLang="en-US" b="1" dirty="0"/>
              <a:t>Problems:  Limits light penetration;  Covers aquatic animals and plants</a:t>
            </a:r>
          </a:p>
          <a:p>
            <a:pPr lvl="1">
              <a:lnSpc>
                <a:spcPct val="90000"/>
              </a:lnSpc>
              <a:defRPr/>
            </a:pPr>
            <a:r>
              <a:rPr lang="en-US" altLang="en-US" b="1" dirty="0"/>
              <a:t>Brings insoluble toxins into waterways</a:t>
            </a:r>
          </a:p>
        </p:txBody>
      </p:sp>
      <p:sp>
        <p:nvSpPr>
          <p:cNvPr id="5" name="TextBox 4">
            <a:extLst>
              <a:ext uri="{FF2B5EF4-FFF2-40B4-BE49-F238E27FC236}">
                <a16:creationId xmlns:a16="http://schemas.microsoft.com/office/drawing/2014/main" id="{4F206D07-8206-4F1C-AC6E-8286B06840A2}"/>
              </a:ext>
            </a:extLst>
          </p:cNvPr>
          <p:cNvSpPr txBox="1"/>
          <p:nvPr/>
        </p:nvSpPr>
        <p:spPr>
          <a:xfrm>
            <a:off x="5181600" y="3012178"/>
            <a:ext cx="4378037" cy="369332"/>
          </a:xfrm>
          <a:prstGeom prst="rect">
            <a:avLst/>
          </a:prstGeom>
          <a:noFill/>
        </p:spPr>
        <p:txBody>
          <a:bodyPr wrap="square" rtlCol="0">
            <a:spAutoFit/>
          </a:bodyPr>
          <a:lstStyle/>
          <a:p>
            <a:r>
              <a:rPr lang="en-US" b="1" dirty="0">
                <a:solidFill>
                  <a:srgbClr val="FF0000"/>
                </a:solidFill>
              </a:rPr>
              <a:t>Sediment Pollution</a:t>
            </a:r>
          </a:p>
        </p:txBody>
      </p:sp>
      <p:sp>
        <p:nvSpPr>
          <p:cNvPr id="6" name="TextBox 5">
            <a:extLst>
              <a:ext uri="{FF2B5EF4-FFF2-40B4-BE49-F238E27FC236}">
                <a16:creationId xmlns:a16="http://schemas.microsoft.com/office/drawing/2014/main" id="{FF5FB696-F8F6-448C-AAA6-5282F28C1746}"/>
              </a:ext>
            </a:extLst>
          </p:cNvPr>
          <p:cNvSpPr txBox="1"/>
          <p:nvPr/>
        </p:nvSpPr>
        <p:spPr>
          <a:xfrm>
            <a:off x="1461080" y="103970"/>
            <a:ext cx="8326582" cy="369332"/>
          </a:xfrm>
          <a:prstGeom prst="rect">
            <a:avLst/>
          </a:prstGeom>
          <a:noFill/>
        </p:spPr>
        <p:txBody>
          <a:bodyPr wrap="square" rtlCol="0">
            <a:spAutoFit/>
          </a:bodyPr>
          <a:lstStyle/>
          <a:p>
            <a:pPr algn="ctr"/>
            <a:r>
              <a:rPr lang="en-US" b="1" dirty="0">
                <a:solidFill>
                  <a:srgbClr val="FF0000"/>
                </a:solidFill>
              </a:rPr>
              <a:t>EUTROPHICATION OF WATER BODIES</a:t>
            </a:r>
          </a:p>
        </p:txBody>
      </p:sp>
      <p:sp>
        <p:nvSpPr>
          <p:cNvPr id="7" name="TextBox 6">
            <a:extLst>
              <a:ext uri="{FF2B5EF4-FFF2-40B4-BE49-F238E27FC236}">
                <a16:creationId xmlns:a16="http://schemas.microsoft.com/office/drawing/2014/main" id="{447AEB41-AD61-40B0-92D2-890852661686}"/>
              </a:ext>
            </a:extLst>
          </p:cNvPr>
          <p:cNvSpPr txBox="1"/>
          <p:nvPr/>
        </p:nvSpPr>
        <p:spPr>
          <a:xfrm>
            <a:off x="152400" y="417207"/>
            <a:ext cx="11887200" cy="1754326"/>
          </a:xfrm>
          <a:prstGeom prst="rect">
            <a:avLst/>
          </a:prstGeom>
          <a:noFill/>
        </p:spPr>
        <p:txBody>
          <a:bodyPr wrap="square" rtlCol="0">
            <a:spAutoFit/>
          </a:bodyPr>
          <a:lstStyle/>
          <a:p>
            <a:r>
              <a:rPr lang="en-US" b="1" dirty="0"/>
              <a:t>It is a natural process of algal growth in presence of abundant supply of nutrients and micronutrients.  The nutrients are carbon, nitrogen and phosphorus.  Micronutrients are some metals and other compounds.  These are supplied to   the water bodies through the water it receives from municipal sewers or even industrial effluents.  </a:t>
            </a:r>
          </a:p>
          <a:p>
            <a:r>
              <a:rPr lang="en-US" b="1" dirty="0"/>
              <a:t>An eutrophic lake has a higher productivity towards fish because of available food or algae.  But, eutrophication lowers the dissolved oxygen in water, makes it turbid and shallow in course of time giving it a poor look.  To reduce eutrophication, the nutrient supply should be reduced.  However, productivity in terms of fish growth increases with eutrophication.</a:t>
            </a:r>
          </a:p>
        </p:txBody>
      </p:sp>
      <p:sp>
        <p:nvSpPr>
          <p:cNvPr id="8" name="TextBox 7">
            <a:extLst>
              <a:ext uri="{FF2B5EF4-FFF2-40B4-BE49-F238E27FC236}">
                <a16:creationId xmlns:a16="http://schemas.microsoft.com/office/drawing/2014/main" id="{00DD131A-8C84-41CE-AB26-19D7B6692E07}"/>
              </a:ext>
            </a:extLst>
          </p:cNvPr>
          <p:cNvSpPr txBox="1"/>
          <p:nvPr/>
        </p:nvSpPr>
        <p:spPr>
          <a:xfrm>
            <a:off x="3352800" y="2115670"/>
            <a:ext cx="8589817" cy="923330"/>
          </a:xfrm>
          <a:prstGeom prst="rect">
            <a:avLst/>
          </a:prstGeom>
          <a:noFill/>
        </p:spPr>
        <p:txBody>
          <a:bodyPr wrap="square" rtlCol="0">
            <a:spAutoFit/>
          </a:bodyPr>
          <a:lstStyle/>
          <a:p>
            <a:r>
              <a:rPr lang="en-US" b="1" dirty="0"/>
              <a:t>A waterbody is called </a:t>
            </a:r>
            <a:r>
              <a:rPr lang="en-US" b="1" dirty="0">
                <a:solidFill>
                  <a:srgbClr val="FF0000"/>
                </a:solidFill>
              </a:rPr>
              <a:t>Oligotrophic</a:t>
            </a:r>
            <a:r>
              <a:rPr lang="en-US" b="1" dirty="0"/>
              <a:t> if </a:t>
            </a:r>
            <a:r>
              <a:rPr lang="en-US" b="1" dirty="0" err="1"/>
              <a:t>if</a:t>
            </a:r>
            <a:r>
              <a:rPr lang="en-US" b="1" dirty="0"/>
              <a:t> it has clear water, minimal algal growth because of dearth of nutrients.  An oligotrophic lake can become eutrophic in course of time.</a:t>
            </a:r>
          </a:p>
          <a:p>
            <a:r>
              <a:rPr lang="en-US" b="1" dirty="0"/>
              <a:t>A Mesotrophic waterbody is one between oligotrophic and eutrophic.</a:t>
            </a:r>
          </a:p>
        </p:txBody>
      </p:sp>
      <p:pic>
        <p:nvPicPr>
          <p:cNvPr id="9" name="Picture 13" descr="1125a">
            <a:extLst>
              <a:ext uri="{FF2B5EF4-FFF2-40B4-BE49-F238E27FC236}">
                <a16:creationId xmlns:a16="http://schemas.microsoft.com/office/drawing/2014/main" id="{8ABE1EBC-A367-456B-BA5F-68E915E7E3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909" y="5124644"/>
            <a:ext cx="2483509" cy="1733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4" descr="1125b">
            <a:extLst>
              <a:ext uri="{FF2B5EF4-FFF2-40B4-BE49-F238E27FC236}">
                <a16:creationId xmlns:a16="http://schemas.microsoft.com/office/drawing/2014/main" id="{AEA6211C-A3F3-4ABC-81C6-24F0AE3654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9525" y="4391892"/>
            <a:ext cx="3400377" cy="233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3E9A8304-C7E7-4799-A050-5D2C8E694C38}"/>
              </a:ext>
            </a:extLst>
          </p:cNvPr>
          <p:cNvSpPr txBox="1"/>
          <p:nvPr/>
        </p:nvSpPr>
        <p:spPr>
          <a:xfrm>
            <a:off x="387928" y="8756569"/>
            <a:ext cx="5733241" cy="369332"/>
          </a:xfrm>
          <a:prstGeom prst="rect">
            <a:avLst/>
          </a:prstGeom>
          <a:noFill/>
        </p:spPr>
        <p:txBody>
          <a:bodyPr wrap="square" rtlCol="0">
            <a:spAutoFit/>
          </a:bodyPr>
          <a:lstStyle/>
          <a:p>
            <a:r>
              <a:rPr lang="en-US" b="1" dirty="0"/>
              <a:t>Oligotrophic and Eutrophic lakes</a:t>
            </a:r>
          </a:p>
        </p:txBody>
      </p:sp>
      <p:sp>
        <p:nvSpPr>
          <p:cNvPr id="12" name="TextBox 11">
            <a:extLst>
              <a:ext uri="{FF2B5EF4-FFF2-40B4-BE49-F238E27FC236}">
                <a16:creationId xmlns:a16="http://schemas.microsoft.com/office/drawing/2014/main" id="{19272B3B-DF89-4206-9EBC-F3F58A633FB5}"/>
              </a:ext>
            </a:extLst>
          </p:cNvPr>
          <p:cNvSpPr txBox="1"/>
          <p:nvPr/>
        </p:nvSpPr>
        <p:spPr>
          <a:xfrm>
            <a:off x="3090268" y="6084811"/>
            <a:ext cx="1752600" cy="369332"/>
          </a:xfrm>
          <a:prstGeom prst="rect">
            <a:avLst/>
          </a:prstGeom>
          <a:noFill/>
        </p:spPr>
        <p:txBody>
          <a:bodyPr wrap="square" rtlCol="0">
            <a:spAutoFit/>
          </a:bodyPr>
          <a:lstStyle/>
          <a:p>
            <a:r>
              <a:rPr lang="en-US" b="1" dirty="0">
                <a:solidFill>
                  <a:srgbClr val="FF0000"/>
                </a:solidFill>
              </a:rPr>
              <a:t>Oligotrophic</a:t>
            </a:r>
          </a:p>
        </p:txBody>
      </p:sp>
      <p:sp>
        <p:nvSpPr>
          <p:cNvPr id="13" name="TextBox 12">
            <a:extLst>
              <a:ext uri="{FF2B5EF4-FFF2-40B4-BE49-F238E27FC236}">
                <a16:creationId xmlns:a16="http://schemas.microsoft.com/office/drawing/2014/main" id="{FAFC0A6E-9685-445F-A2E8-859DCA3A3547}"/>
              </a:ext>
            </a:extLst>
          </p:cNvPr>
          <p:cNvSpPr txBox="1"/>
          <p:nvPr/>
        </p:nvSpPr>
        <p:spPr>
          <a:xfrm>
            <a:off x="7204362" y="5851618"/>
            <a:ext cx="1357746" cy="369332"/>
          </a:xfrm>
          <a:prstGeom prst="rect">
            <a:avLst/>
          </a:prstGeom>
          <a:noFill/>
        </p:spPr>
        <p:txBody>
          <a:bodyPr wrap="square" rtlCol="0">
            <a:spAutoFit/>
          </a:bodyPr>
          <a:lstStyle/>
          <a:p>
            <a:r>
              <a:rPr lang="en-US" b="1" dirty="0">
                <a:solidFill>
                  <a:srgbClr val="FF0000"/>
                </a:solidFill>
              </a:rPr>
              <a:t>Eutrophic</a:t>
            </a:r>
          </a:p>
        </p:txBody>
      </p:sp>
      <p:sp>
        <p:nvSpPr>
          <p:cNvPr id="14" name="TextBox 13">
            <a:extLst>
              <a:ext uri="{FF2B5EF4-FFF2-40B4-BE49-F238E27FC236}">
                <a16:creationId xmlns:a16="http://schemas.microsoft.com/office/drawing/2014/main" id="{5E85C64C-9AAB-42EB-A11F-F2A02279ECE5}"/>
              </a:ext>
            </a:extLst>
          </p:cNvPr>
          <p:cNvSpPr txBox="1"/>
          <p:nvPr/>
        </p:nvSpPr>
        <p:spPr>
          <a:xfrm>
            <a:off x="3467308" y="4829848"/>
            <a:ext cx="4682835" cy="923330"/>
          </a:xfrm>
          <a:prstGeom prst="rect">
            <a:avLst/>
          </a:prstGeom>
          <a:noFill/>
        </p:spPr>
        <p:txBody>
          <a:bodyPr wrap="square" rtlCol="0">
            <a:spAutoFit/>
          </a:bodyPr>
          <a:lstStyle/>
          <a:p>
            <a:r>
              <a:rPr lang="en-US" b="1" dirty="0">
                <a:solidFill>
                  <a:srgbClr val="00B0F0"/>
                </a:solidFill>
              </a:rPr>
              <a:t>Eutrophication can be reduced/controlled  by preventing supply of nutrients through the influent water</a:t>
            </a:r>
          </a:p>
        </p:txBody>
      </p:sp>
    </p:spTree>
    <p:extLst>
      <p:ext uri="{BB962C8B-B14F-4D97-AF65-F5344CB8AC3E}">
        <p14:creationId xmlns:p14="http://schemas.microsoft.com/office/powerpoint/2010/main" val="3105622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4ACF3D-805A-4BB9-A306-613DF07AEE82}"/>
              </a:ext>
            </a:extLst>
          </p:cNvPr>
          <p:cNvSpPr txBox="1"/>
          <p:nvPr/>
        </p:nvSpPr>
        <p:spPr>
          <a:xfrm>
            <a:off x="374073" y="41564"/>
            <a:ext cx="10778836" cy="461665"/>
          </a:xfrm>
          <a:prstGeom prst="rect">
            <a:avLst/>
          </a:prstGeom>
          <a:noFill/>
        </p:spPr>
        <p:txBody>
          <a:bodyPr wrap="square" rtlCol="0">
            <a:spAutoFit/>
          </a:bodyPr>
          <a:lstStyle/>
          <a:p>
            <a:pPr algn="ctr"/>
            <a:r>
              <a:rPr lang="en-US" sz="2400" b="1" dirty="0">
                <a:solidFill>
                  <a:srgbClr val="FF0000"/>
                </a:solidFill>
              </a:rPr>
              <a:t>Water Pollution</a:t>
            </a:r>
          </a:p>
        </p:txBody>
      </p:sp>
      <p:sp>
        <p:nvSpPr>
          <p:cNvPr id="3" name="TextBox 2">
            <a:extLst>
              <a:ext uri="{FF2B5EF4-FFF2-40B4-BE49-F238E27FC236}">
                <a16:creationId xmlns:a16="http://schemas.microsoft.com/office/drawing/2014/main" id="{3BD92BB0-3B5A-4972-BDC5-3709960C6069}"/>
              </a:ext>
            </a:extLst>
          </p:cNvPr>
          <p:cNvSpPr txBox="1"/>
          <p:nvPr/>
        </p:nvSpPr>
        <p:spPr>
          <a:xfrm>
            <a:off x="-1" y="479985"/>
            <a:ext cx="11970327" cy="6463308"/>
          </a:xfrm>
          <a:prstGeom prst="rect">
            <a:avLst/>
          </a:prstGeom>
          <a:noFill/>
        </p:spPr>
        <p:txBody>
          <a:bodyPr wrap="square" rtlCol="0">
            <a:spAutoFit/>
          </a:bodyPr>
          <a:lstStyle/>
          <a:p>
            <a:r>
              <a:rPr lang="en-US" b="1" dirty="0">
                <a:solidFill>
                  <a:srgbClr val="FF0000"/>
                </a:solidFill>
              </a:rPr>
              <a:t>The Act on Water Pollution</a:t>
            </a:r>
            <a:r>
              <a:rPr lang="en-US" b="1" dirty="0"/>
              <a:t>:  </a:t>
            </a:r>
            <a:r>
              <a:rPr lang="en-US" b="1" dirty="0">
                <a:solidFill>
                  <a:srgbClr val="0070C0"/>
                </a:solidFill>
              </a:rPr>
              <a:t>Water (Prevention and Control of Pollution) Act, 1974 </a:t>
            </a:r>
            <a:r>
              <a:rPr lang="en-US" b="1" dirty="0"/>
              <a:t>is the relevant law in India.  This is the first act on pollution control and environmental protection in our country.  Central and State Pollution Control Boards (CPCB and SPCB’s) were established in India under the provisions of this Act.   The Act empowers the Boards to collect water samples from different water bodies and industrial and trade effluents and analyze them to find out if the quality conforms to the proscribed standards.  Any non-compliance is to be dealt with as per law.    Sampling protocols are defined therein.</a:t>
            </a:r>
          </a:p>
          <a:p>
            <a:endParaRPr lang="en-US" b="1" dirty="0"/>
          </a:p>
          <a:p>
            <a:r>
              <a:rPr lang="en-US" b="1" dirty="0">
                <a:solidFill>
                  <a:srgbClr val="FF0000"/>
                </a:solidFill>
              </a:rPr>
              <a:t>As per the Act, water “pollution” means </a:t>
            </a:r>
            <a:r>
              <a:rPr lang="en-US" b="1" dirty="0"/>
              <a:t>such contamination of water or such alteration of the physical, chemical or biological properties of water or such discharge of any sewage or trade effluent or of any other liquid, gaseous or solid substance into water (whether directly or indirectly) as may, or is likely to, create a nuisance or render such water harmful or injurious to public health or safety, or to domestic, commercial, industrial, agricultural or other legitimate uses, or to the life and health of animals or plants or of aquatic organisms.</a:t>
            </a:r>
          </a:p>
          <a:p>
            <a:endParaRPr lang="en-US" b="1" dirty="0"/>
          </a:p>
          <a:p>
            <a:r>
              <a:rPr lang="en-US" b="1" dirty="0">
                <a:solidFill>
                  <a:srgbClr val="FF0000"/>
                </a:solidFill>
              </a:rPr>
              <a:t>Major Sources of Water Pollution</a:t>
            </a:r>
            <a:r>
              <a:rPr lang="en-US" b="1" dirty="0"/>
              <a:t>:  Water quality may be deteriorated by a variety of reasons.  Major sources are</a:t>
            </a:r>
          </a:p>
          <a:p>
            <a:r>
              <a:rPr lang="en-US" b="1" dirty="0"/>
              <a:t>Municipal Sewage:  It contains different kinds of organics (both biodegradable and non-biodegradable), suspended solids and toxic substances.  Leachates from municipal and industrial solid waste dumping/landfills  can cause severe pollution if proper preventive actions are not taken.</a:t>
            </a:r>
          </a:p>
          <a:p>
            <a:r>
              <a:rPr lang="en-US" b="1" dirty="0">
                <a:solidFill>
                  <a:srgbClr val="FF0000"/>
                </a:solidFill>
              </a:rPr>
              <a:t>Industrial Wastewater and Effluents</a:t>
            </a:r>
            <a:r>
              <a:rPr lang="en-US" b="1" dirty="0"/>
              <a:t>:  It may contain organics, suspended materials, oils and grease, hazardous and toxic substances.  However, industries are not allowed to discharge untreated wastewater.  They have to treat the water properly so that the final effluents reaching sewers or waterbodies meet the prescribed standards.</a:t>
            </a:r>
          </a:p>
          <a:p>
            <a:r>
              <a:rPr lang="en-US" b="1" dirty="0">
                <a:solidFill>
                  <a:srgbClr val="FF0000"/>
                </a:solidFill>
              </a:rPr>
              <a:t>Agricultural sources</a:t>
            </a:r>
            <a:r>
              <a:rPr lang="en-US" b="1" dirty="0"/>
              <a:t>:  Fertilizers and insecticides/pesticides are routinely used in agricultural fields.  Some of these substances reach the nearby waterbodies through agricultural run-offs.  Nitrates and phosphates in waterbodies generally have their origin in such run-offs.</a:t>
            </a:r>
          </a:p>
          <a:p>
            <a:endParaRPr lang="en-US" b="1" dirty="0"/>
          </a:p>
        </p:txBody>
      </p:sp>
    </p:spTree>
    <p:extLst>
      <p:ext uri="{BB962C8B-B14F-4D97-AF65-F5344CB8AC3E}">
        <p14:creationId xmlns:p14="http://schemas.microsoft.com/office/powerpoint/2010/main" val="30880600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B2C4F9-3909-4182-B297-04999836C082}"/>
              </a:ext>
            </a:extLst>
          </p:cNvPr>
          <p:cNvSpPr txBox="1"/>
          <p:nvPr/>
        </p:nvSpPr>
        <p:spPr>
          <a:xfrm>
            <a:off x="561109" y="96982"/>
            <a:ext cx="11069782" cy="523220"/>
          </a:xfrm>
          <a:prstGeom prst="rect">
            <a:avLst/>
          </a:prstGeom>
          <a:noFill/>
        </p:spPr>
        <p:txBody>
          <a:bodyPr wrap="square" rtlCol="0">
            <a:spAutoFit/>
          </a:bodyPr>
          <a:lstStyle/>
          <a:p>
            <a:pPr algn="ctr"/>
            <a:r>
              <a:rPr lang="en-US" sz="2800" b="1" dirty="0">
                <a:solidFill>
                  <a:srgbClr val="FF0000"/>
                </a:solidFill>
              </a:rPr>
              <a:t>Quality of Water and Wastewater</a:t>
            </a:r>
          </a:p>
        </p:txBody>
      </p:sp>
      <p:sp>
        <p:nvSpPr>
          <p:cNvPr id="3" name="TextBox 2">
            <a:extLst>
              <a:ext uri="{FF2B5EF4-FFF2-40B4-BE49-F238E27FC236}">
                <a16:creationId xmlns:a16="http://schemas.microsoft.com/office/drawing/2014/main" id="{7AEB904A-7302-4F5C-959F-A00D08C0FCCC}"/>
              </a:ext>
            </a:extLst>
          </p:cNvPr>
          <p:cNvSpPr txBox="1"/>
          <p:nvPr/>
        </p:nvSpPr>
        <p:spPr>
          <a:xfrm>
            <a:off x="138546" y="758747"/>
            <a:ext cx="11651672" cy="2585323"/>
          </a:xfrm>
          <a:prstGeom prst="rect">
            <a:avLst/>
          </a:prstGeom>
          <a:noFill/>
        </p:spPr>
        <p:txBody>
          <a:bodyPr wrap="square" rtlCol="0">
            <a:spAutoFit/>
          </a:bodyPr>
          <a:lstStyle/>
          <a:p>
            <a:r>
              <a:rPr lang="en-US" b="1" dirty="0"/>
              <a:t>Quality of Water (Drinking/Bathing) and Wastewater discharged after treatment (Effluent) are given in terms of prescribed standards issued by concerned Govt authorities in a country.  Municipal Authorities have the responsibilities to ensure the quality of the water supplied for human consumption.  Industries and Municipal authorities have to ensure that the discharge or effluents from the wastewater treatment units meet the  effluent standards prescribed for this purpose.  The Pollution Control Board of the area has to check the effluent quality from time to time and take regulatory action if there is “non-compliance” with the standards.</a:t>
            </a:r>
          </a:p>
          <a:p>
            <a:endParaRPr lang="en-US" b="1" dirty="0"/>
          </a:p>
          <a:p>
            <a:r>
              <a:rPr lang="en-US" b="1" dirty="0"/>
              <a:t>Methods and techniques for treatment of water for municipal supply as well as of treatment of wastewater (industrial or municipal) will be briefly discussed later.</a:t>
            </a:r>
          </a:p>
        </p:txBody>
      </p:sp>
    </p:spTree>
    <p:extLst>
      <p:ext uri="{BB962C8B-B14F-4D97-AF65-F5344CB8AC3E}">
        <p14:creationId xmlns:p14="http://schemas.microsoft.com/office/powerpoint/2010/main" val="24460704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40AFA6-6C9D-4531-A361-D2ED3AA0E4A8}"/>
              </a:ext>
            </a:extLst>
          </p:cNvPr>
          <p:cNvPicPr>
            <a:picLocks noChangeAspect="1"/>
          </p:cNvPicPr>
          <p:nvPr/>
        </p:nvPicPr>
        <p:blipFill>
          <a:blip r:embed="rId2"/>
          <a:stretch>
            <a:fillRect/>
          </a:stretch>
        </p:blipFill>
        <p:spPr>
          <a:xfrm>
            <a:off x="215709" y="114616"/>
            <a:ext cx="6088109" cy="6143595"/>
          </a:xfrm>
          <a:prstGeom prst="rect">
            <a:avLst/>
          </a:prstGeom>
        </p:spPr>
      </p:pic>
      <p:pic>
        <p:nvPicPr>
          <p:cNvPr id="4" name="Picture 3">
            <a:extLst>
              <a:ext uri="{FF2B5EF4-FFF2-40B4-BE49-F238E27FC236}">
                <a16:creationId xmlns:a16="http://schemas.microsoft.com/office/drawing/2014/main" id="{5858F0D5-9A0B-450A-9D3B-DB99AF980BFF}"/>
              </a:ext>
            </a:extLst>
          </p:cNvPr>
          <p:cNvPicPr>
            <a:picLocks noChangeAspect="1"/>
          </p:cNvPicPr>
          <p:nvPr/>
        </p:nvPicPr>
        <p:blipFill>
          <a:blip r:embed="rId3"/>
          <a:stretch>
            <a:fillRect/>
          </a:stretch>
        </p:blipFill>
        <p:spPr>
          <a:xfrm>
            <a:off x="6529653" y="660046"/>
            <a:ext cx="5554494" cy="6143595"/>
          </a:xfrm>
          <a:prstGeom prst="rect">
            <a:avLst/>
          </a:prstGeom>
        </p:spPr>
      </p:pic>
      <p:sp>
        <p:nvSpPr>
          <p:cNvPr id="5" name="TextBox 4">
            <a:extLst>
              <a:ext uri="{FF2B5EF4-FFF2-40B4-BE49-F238E27FC236}">
                <a16:creationId xmlns:a16="http://schemas.microsoft.com/office/drawing/2014/main" id="{267A826C-C5EB-4BBE-B279-84A9DC59C8BC}"/>
              </a:ext>
            </a:extLst>
          </p:cNvPr>
          <p:cNvSpPr txBox="1"/>
          <p:nvPr/>
        </p:nvSpPr>
        <p:spPr>
          <a:xfrm>
            <a:off x="6665218" y="114616"/>
            <a:ext cx="5418929" cy="369332"/>
          </a:xfrm>
          <a:prstGeom prst="rect">
            <a:avLst/>
          </a:prstGeom>
          <a:noFill/>
        </p:spPr>
        <p:txBody>
          <a:bodyPr wrap="square" rtlCol="0">
            <a:spAutoFit/>
          </a:bodyPr>
          <a:lstStyle/>
          <a:p>
            <a:r>
              <a:rPr lang="en-US" b="1" dirty="0">
                <a:solidFill>
                  <a:srgbClr val="FF0000"/>
                </a:solidFill>
              </a:rPr>
              <a:t>Drinking Water Quality in India as per BIS 10500, 2012</a:t>
            </a:r>
          </a:p>
        </p:txBody>
      </p:sp>
      <p:sp>
        <p:nvSpPr>
          <p:cNvPr id="6" name="TextBox 5">
            <a:extLst>
              <a:ext uri="{FF2B5EF4-FFF2-40B4-BE49-F238E27FC236}">
                <a16:creationId xmlns:a16="http://schemas.microsoft.com/office/drawing/2014/main" id="{6A398675-2049-4F52-946B-CD0CCE504600}"/>
              </a:ext>
            </a:extLst>
          </p:cNvPr>
          <p:cNvSpPr txBox="1"/>
          <p:nvPr/>
        </p:nvSpPr>
        <p:spPr>
          <a:xfrm>
            <a:off x="308529" y="6374052"/>
            <a:ext cx="5752620" cy="369332"/>
          </a:xfrm>
          <a:prstGeom prst="rect">
            <a:avLst/>
          </a:prstGeom>
          <a:noFill/>
        </p:spPr>
        <p:txBody>
          <a:bodyPr wrap="square" rtlCol="0">
            <a:spAutoFit/>
          </a:bodyPr>
          <a:lstStyle/>
          <a:p>
            <a:r>
              <a:rPr lang="en-US" b="1" dirty="0">
                <a:solidFill>
                  <a:srgbClr val="FF0000"/>
                </a:solidFill>
              </a:rPr>
              <a:t>For other parameters such as pesticides, refer to BIS 10500</a:t>
            </a:r>
          </a:p>
        </p:txBody>
      </p:sp>
    </p:spTree>
    <p:extLst>
      <p:ext uri="{BB962C8B-B14F-4D97-AF65-F5344CB8AC3E}">
        <p14:creationId xmlns:p14="http://schemas.microsoft.com/office/powerpoint/2010/main" val="32009480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6551BE-2F3E-4A81-AED3-58B49C4275F4}"/>
              </a:ext>
            </a:extLst>
          </p:cNvPr>
          <p:cNvSpPr txBox="1"/>
          <p:nvPr/>
        </p:nvSpPr>
        <p:spPr>
          <a:xfrm>
            <a:off x="187035" y="94440"/>
            <a:ext cx="11707091" cy="830997"/>
          </a:xfrm>
          <a:prstGeom prst="rect">
            <a:avLst/>
          </a:prstGeom>
          <a:noFill/>
        </p:spPr>
        <p:txBody>
          <a:bodyPr wrap="square" rtlCol="0">
            <a:spAutoFit/>
          </a:bodyPr>
          <a:lstStyle/>
          <a:p>
            <a:pPr algn="ctr"/>
            <a:r>
              <a:rPr lang="en-US" sz="2400" b="1" dirty="0">
                <a:solidFill>
                  <a:srgbClr val="FF0000"/>
                </a:solidFill>
              </a:rPr>
              <a:t>Dissolved Oxygen (DO),  Biochemical Oxygen Demand (BOD) </a:t>
            </a:r>
          </a:p>
          <a:p>
            <a:pPr algn="ctr"/>
            <a:r>
              <a:rPr lang="en-US" sz="2400" b="1" dirty="0">
                <a:solidFill>
                  <a:srgbClr val="FF0000"/>
                </a:solidFill>
              </a:rPr>
              <a:t>and Chemical Oxygen Demand (COD)</a:t>
            </a:r>
          </a:p>
        </p:txBody>
      </p:sp>
      <p:sp>
        <p:nvSpPr>
          <p:cNvPr id="3" name="TextBox 2">
            <a:extLst>
              <a:ext uri="{FF2B5EF4-FFF2-40B4-BE49-F238E27FC236}">
                <a16:creationId xmlns:a16="http://schemas.microsoft.com/office/drawing/2014/main" id="{96209BF0-63B4-4E75-B272-80FC2CE9E9AF}"/>
              </a:ext>
            </a:extLst>
          </p:cNvPr>
          <p:cNvSpPr txBox="1"/>
          <p:nvPr/>
        </p:nvSpPr>
        <p:spPr>
          <a:xfrm>
            <a:off x="187035" y="934425"/>
            <a:ext cx="11596254" cy="5909310"/>
          </a:xfrm>
          <a:prstGeom prst="rect">
            <a:avLst/>
          </a:prstGeom>
          <a:noFill/>
        </p:spPr>
        <p:txBody>
          <a:bodyPr wrap="square" rtlCol="0">
            <a:spAutoFit/>
          </a:bodyPr>
          <a:lstStyle/>
          <a:p>
            <a:r>
              <a:rPr lang="en-US" b="1" dirty="0"/>
              <a:t>More common water quality parameters of water bodies (lakes, rivers) and effluents from Municipal Sewage Treatment Plants (STO’s) or industrial Effluent Treatment Plants (ETP’s) are :  DO, BOD, COD, turbidity, color, pH, total suspended solids (TSS), total dissolved solids (TDS), dissolved metal ions/anions (such as heavy metals, Cyanide, chloride, sulphate, phosphate, et. </a:t>
            </a:r>
          </a:p>
          <a:p>
            <a:r>
              <a:rPr lang="en-US" b="1" dirty="0"/>
              <a:t> The water quality of a natural water body such as a lake or a river depends </a:t>
            </a:r>
          </a:p>
          <a:p>
            <a:r>
              <a:rPr lang="en-US" b="1" dirty="0"/>
              <a:t>largely upon the quality of waste water (municipal sewage, industrial effluents) </a:t>
            </a:r>
          </a:p>
          <a:p>
            <a:r>
              <a:rPr lang="en-US" b="1" dirty="0"/>
              <a:t>it receives as well as any solid wastes dumped into it.  The process of natural purification</a:t>
            </a:r>
          </a:p>
          <a:p>
            <a:r>
              <a:rPr lang="en-US" b="1" dirty="0"/>
              <a:t>Can help to maintain the water quality to a limited extent primarily through </a:t>
            </a:r>
          </a:p>
          <a:p>
            <a:r>
              <a:rPr lang="en-US" b="1" dirty="0"/>
              <a:t>Bacterial oxidation with the help of microbes that exist in water.  Atmospheric oxygen </a:t>
            </a:r>
          </a:p>
          <a:p>
            <a:r>
              <a:rPr lang="en-US" b="1" dirty="0"/>
              <a:t>That gets absorbed in water from air supply the oxygen demand for this purpose.</a:t>
            </a:r>
          </a:p>
          <a:p>
            <a:r>
              <a:rPr lang="en-US" b="1" dirty="0"/>
              <a:t>Oxygen is essential for survival and growth of aquatic animals such as fishes.  </a:t>
            </a:r>
          </a:p>
          <a:p>
            <a:r>
              <a:rPr lang="en-US" b="1" dirty="0"/>
              <a:t>Oxygen-demanding organics (that biodegrade by microbial action) consume oxygen </a:t>
            </a:r>
          </a:p>
          <a:p>
            <a:r>
              <a:rPr lang="en-US" b="1" dirty="0"/>
              <a:t>in the process.  The concentration of dissolved oxygen in water decreases in the process</a:t>
            </a:r>
          </a:p>
          <a:p>
            <a:r>
              <a:rPr lang="en-US" b="1" dirty="0"/>
              <a:t>Endangering survival of the aquatic animals.  Absorption of oxygen from air (called</a:t>
            </a:r>
          </a:p>
          <a:p>
            <a:r>
              <a:rPr lang="en-US" b="1" dirty="0"/>
              <a:t>Re-aeration) may not solve the problem.  This is why water quality standards limit the</a:t>
            </a:r>
          </a:p>
          <a:p>
            <a:r>
              <a:rPr lang="en-US" b="1" dirty="0"/>
              <a:t>Concentration of biodegradable organics (in terms of BOD) that can be discharged into </a:t>
            </a:r>
          </a:p>
          <a:p>
            <a:r>
              <a:rPr lang="en-US" b="1" dirty="0"/>
              <a:t>waterbodies from STP’s and ETP’s.  The water quality parameters mentioned above are</a:t>
            </a:r>
          </a:p>
          <a:p>
            <a:r>
              <a:rPr lang="en-US" b="1" dirty="0"/>
              <a:t>Defined below.</a:t>
            </a:r>
          </a:p>
          <a:p>
            <a:r>
              <a:rPr lang="en-US" b="1" dirty="0"/>
              <a:t>Dissolved Oxygen (DO):  DO in a waterbody occurs because of (</a:t>
            </a:r>
            <a:r>
              <a:rPr lang="en-US" b="1" dirty="0" err="1"/>
              <a:t>i</a:t>
            </a:r>
            <a:r>
              <a:rPr lang="en-US" b="1" dirty="0"/>
              <a:t>) absorption of oxygen</a:t>
            </a:r>
          </a:p>
          <a:p>
            <a:r>
              <a:rPr lang="en-US" b="1" dirty="0"/>
              <a:t>From air, and (ii)  liberation of oxygen during photosynthesis in some aquatic plants. </a:t>
            </a:r>
          </a:p>
          <a:p>
            <a:endParaRPr lang="en-US" b="1" dirty="0"/>
          </a:p>
        </p:txBody>
      </p:sp>
      <p:pic>
        <p:nvPicPr>
          <p:cNvPr id="4" name="Picture 3">
            <a:extLst>
              <a:ext uri="{FF2B5EF4-FFF2-40B4-BE49-F238E27FC236}">
                <a16:creationId xmlns:a16="http://schemas.microsoft.com/office/drawing/2014/main" id="{0CA6C434-FD32-4138-973D-5F0D358B2193}"/>
              </a:ext>
            </a:extLst>
          </p:cNvPr>
          <p:cNvPicPr>
            <a:picLocks noChangeAspect="1"/>
          </p:cNvPicPr>
          <p:nvPr/>
        </p:nvPicPr>
        <p:blipFill>
          <a:blip r:embed="rId2"/>
          <a:stretch>
            <a:fillRect/>
          </a:stretch>
        </p:blipFill>
        <p:spPr>
          <a:xfrm>
            <a:off x="9266444" y="2044954"/>
            <a:ext cx="2572264" cy="3878621"/>
          </a:xfrm>
          <a:prstGeom prst="rect">
            <a:avLst/>
          </a:prstGeom>
        </p:spPr>
      </p:pic>
      <p:sp>
        <p:nvSpPr>
          <p:cNvPr id="5" name="Rectangle 4">
            <a:extLst>
              <a:ext uri="{FF2B5EF4-FFF2-40B4-BE49-F238E27FC236}">
                <a16:creationId xmlns:a16="http://schemas.microsoft.com/office/drawing/2014/main" id="{89DE4507-4BF4-4FFD-9B3D-0E015825E5E5}"/>
              </a:ext>
            </a:extLst>
          </p:cNvPr>
          <p:cNvSpPr/>
          <p:nvPr/>
        </p:nvSpPr>
        <p:spPr>
          <a:xfrm>
            <a:off x="8980085" y="5923575"/>
            <a:ext cx="3144982" cy="707886"/>
          </a:xfrm>
          <a:prstGeom prst="rect">
            <a:avLst/>
          </a:prstGeom>
        </p:spPr>
        <p:txBody>
          <a:bodyPr wrap="square">
            <a:spAutoFit/>
          </a:bodyPr>
          <a:lstStyle/>
          <a:p>
            <a:r>
              <a:rPr lang="en-US" sz="2000" b="1" dirty="0"/>
              <a:t>Trash Truck Disposing of </a:t>
            </a:r>
          </a:p>
          <a:p>
            <a:r>
              <a:rPr lang="en-US" sz="2000" b="1" dirty="0"/>
              <a:t>Garbage into a River in Peru</a:t>
            </a:r>
          </a:p>
        </p:txBody>
      </p:sp>
    </p:spTree>
    <p:extLst>
      <p:ext uri="{BB962C8B-B14F-4D97-AF65-F5344CB8AC3E}">
        <p14:creationId xmlns:p14="http://schemas.microsoft.com/office/powerpoint/2010/main" val="4965035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F7C5DF-7E04-49BA-9135-9EA11B2CD42B}"/>
              </a:ext>
            </a:extLst>
          </p:cNvPr>
          <p:cNvSpPr txBox="1"/>
          <p:nvPr/>
        </p:nvSpPr>
        <p:spPr>
          <a:xfrm>
            <a:off x="152401" y="152401"/>
            <a:ext cx="8298873" cy="369332"/>
          </a:xfrm>
          <a:prstGeom prst="rect">
            <a:avLst/>
          </a:prstGeom>
          <a:noFill/>
        </p:spPr>
        <p:txBody>
          <a:bodyPr wrap="square" rtlCol="0">
            <a:spAutoFit/>
          </a:bodyPr>
          <a:lstStyle/>
          <a:p>
            <a:r>
              <a:rPr lang="en-US" b="1" dirty="0">
                <a:solidFill>
                  <a:srgbClr val="FF0000"/>
                </a:solidFill>
              </a:rPr>
              <a:t>DO, BOD, COD, </a:t>
            </a:r>
            <a:r>
              <a:rPr lang="en-US" b="1" dirty="0" err="1">
                <a:solidFill>
                  <a:srgbClr val="FF0000"/>
                </a:solidFill>
              </a:rPr>
              <a:t>etc</a:t>
            </a:r>
            <a:r>
              <a:rPr lang="en-US" b="1" dirty="0">
                <a:solidFill>
                  <a:srgbClr val="FF0000"/>
                </a:solidFill>
              </a:rPr>
              <a:t> Contd..</a:t>
            </a:r>
          </a:p>
        </p:txBody>
      </p:sp>
      <p:sp>
        <p:nvSpPr>
          <p:cNvPr id="4" name="TextBox 3">
            <a:extLst>
              <a:ext uri="{FF2B5EF4-FFF2-40B4-BE49-F238E27FC236}">
                <a16:creationId xmlns:a16="http://schemas.microsoft.com/office/drawing/2014/main" id="{D7842FF4-DB86-49CC-AF81-A5AA6E5FD270}"/>
              </a:ext>
            </a:extLst>
          </p:cNvPr>
          <p:cNvSpPr txBox="1"/>
          <p:nvPr/>
        </p:nvSpPr>
        <p:spPr>
          <a:xfrm>
            <a:off x="0" y="623454"/>
            <a:ext cx="11887199" cy="6463308"/>
          </a:xfrm>
          <a:prstGeom prst="rect">
            <a:avLst/>
          </a:prstGeom>
          <a:noFill/>
        </p:spPr>
        <p:txBody>
          <a:bodyPr wrap="square" rtlCol="0">
            <a:spAutoFit/>
          </a:bodyPr>
          <a:lstStyle/>
          <a:p>
            <a:r>
              <a:rPr lang="en-US" b="1" dirty="0">
                <a:solidFill>
                  <a:srgbClr val="FF0000"/>
                </a:solidFill>
              </a:rPr>
              <a:t>DO</a:t>
            </a:r>
            <a:r>
              <a:rPr lang="en-US" b="1" dirty="0"/>
              <a:t>  is the amount of dissolved oxygen in water expressed as mg O2 per liter of water (i.e., ppm O2 in water).  Like other gases, solubility of oxygen in water depends upon partial pressure of oxygen and temperature.  It can be calculated using the Henry’s law constant available in the literature.  At 20</a:t>
            </a:r>
            <a:r>
              <a:rPr lang="en-US" b="1" baseline="30000" dirty="0"/>
              <a:t>o</a:t>
            </a:r>
            <a:r>
              <a:rPr lang="en-US" b="1" dirty="0"/>
              <a:t>C and 1 atm pressure (</a:t>
            </a:r>
            <a:r>
              <a:rPr lang="en-US" b="1" i="1" dirty="0"/>
              <a:t>p</a:t>
            </a:r>
            <a:r>
              <a:rPr lang="en-US" b="1" baseline="-25000" dirty="0"/>
              <a:t>O2</a:t>
            </a:r>
            <a:r>
              <a:rPr lang="en-US" b="1" dirty="0"/>
              <a:t> = 0.21 atm) the maximum DO value (or solubility)  is 9.2 mg/liter.  The requirement of DO by different marine animals and fishes vary.  A DO value below 5 mg/L may affect normal aquatic life.</a:t>
            </a:r>
          </a:p>
          <a:p>
            <a:endParaRPr lang="en-US" b="1" dirty="0"/>
          </a:p>
          <a:p>
            <a:r>
              <a:rPr lang="en-US" b="1" dirty="0">
                <a:solidFill>
                  <a:srgbClr val="FF0000"/>
                </a:solidFill>
              </a:rPr>
              <a:t>BOD</a:t>
            </a:r>
            <a:r>
              <a:rPr lang="en-US" b="1" dirty="0"/>
              <a:t> is defined as the oxygen required to completely ‘oxidize’ the organic molecules in water to CO2 and H2O by microbial action.  It is expressed as mg O2 per liter of water.  It is determined by incubating a sealed sample of water (</a:t>
            </a:r>
            <a:r>
              <a:rPr lang="en-US" b="1" dirty="0" err="1"/>
              <a:t>inoccculated</a:t>
            </a:r>
            <a:r>
              <a:rPr lang="en-US" b="1" dirty="0"/>
              <a:t> with microbes) in a “BOD bottle” for five days at 20</a:t>
            </a:r>
            <a:r>
              <a:rPr lang="en-US" b="1" baseline="30000" dirty="0"/>
              <a:t>o</a:t>
            </a:r>
            <a:r>
              <a:rPr lang="en-US" b="1" dirty="0"/>
              <a:t>C and estimating the consumption of dissolved oxygen (the initial oxygen in water less the final oxygen per liter) after a five day incubation period.  This is why it is called 5-day BOD or BOD</a:t>
            </a:r>
            <a:r>
              <a:rPr lang="en-US" b="1" baseline="-25000" dirty="0"/>
              <a:t>5</a:t>
            </a:r>
            <a:r>
              <a:rPr lang="en-US" b="1" dirty="0"/>
              <a:t>.  Example:  If the initial DO in a BOD test is 8 mg/liter and the final (after 5 days) is 2 mg/liter, then the BOD of the sample is 6 mg/liter. The BOD value of the effluent from STP’s and ETP’s are regulated by environmental protection authorities so that the discharged water does not create a high dissolved oxygen demand in a waterbody jeopardizing aquatic life.</a:t>
            </a:r>
          </a:p>
          <a:p>
            <a:endParaRPr lang="en-US" b="1" dirty="0"/>
          </a:p>
          <a:p>
            <a:r>
              <a:rPr lang="en-US" b="1" dirty="0">
                <a:solidFill>
                  <a:srgbClr val="FF0000"/>
                </a:solidFill>
              </a:rPr>
              <a:t>COD</a:t>
            </a:r>
            <a:r>
              <a:rPr lang="en-US" b="1" dirty="0"/>
              <a:t>:  The rate of microbial degradation of an organic in water varies.  It is quick for some (</a:t>
            </a:r>
            <a:r>
              <a:rPr lang="en-US" b="1" dirty="0" err="1"/>
              <a:t>e.g</a:t>
            </a:r>
            <a:r>
              <a:rPr lang="en-US" b="1" dirty="0"/>
              <a:t>, sugar, fat) but slow for others (e.g., cellulose, hydrocarbons).  For this reason, BOD does not properly describe the presence of organic in water.  To overcome this problem, the parameter Chemical Oxygen Demand (CODD) has been introduced.  It means the amount of oxygen required to degrade all organics, NH3 and nitrite </a:t>
            </a:r>
            <a:r>
              <a:rPr lang="en-US" b="1" dirty="0" err="1"/>
              <a:t>etc</a:t>
            </a:r>
            <a:r>
              <a:rPr lang="en-US" b="1" dirty="0"/>
              <a:t> in a sample of water expressed as mg O2 per liter.  It is determined by Oxidizing all the organics in a measure volume of water by adding H2SO4 and K2Cr2O7, digest it under reflux for two hour and back titrate the excess dichromate.  The oxygen consumed for oxidation of the organics (and some inorganics) can obtained from the results.  This is COD.</a:t>
            </a:r>
          </a:p>
          <a:p>
            <a:r>
              <a:rPr lang="en-US" b="1" dirty="0"/>
              <a:t>Gadgets are available to measure these parameters without going through the titration method.</a:t>
            </a:r>
          </a:p>
          <a:p>
            <a:endParaRPr lang="en-US" b="1" dirty="0"/>
          </a:p>
        </p:txBody>
      </p:sp>
    </p:spTree>
    <p:extLst>
      <p:ext uri="{BB962C8B-B14F-4D97-AF65-F5344CB8AC3E}">
        <p14:creationId xmlns:p14="http://schemas.microsoft.com/office/powerpoint/2010/main" val="27724266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A6639D-2B8C-4233-B893-912B08A5F95D}"/>
              </a:ext>
            </a:extLst>
          </p:cNvPr>
          <p:cNvSpPr txBox="1"/>
          <p:nvPr/>
        </p:nvSpPr>
        <p:spPr>
          <a:xfrm>
            <a:off x="110836" y="1454726"/>
            <a:ext cx="11679382" cy="4524315"/>
          </a:xfrm>
          <a:prstGeom prst="rect">
            <a:avLst/>
          </a:prstGeom>
          <a:noFill/>
        </p:spPr>
        <p:txBody>
          <a:bodyPr wrap="square" rtlCol="0">
            <a:spAutoFit/>
          </a:bodyPr>
          <a:lstStyle/>
          <a:p>
            <a:r>
              <a:rPr lang="en-US" b="1" dirty="0">
                <a:solidFill>
                  <a:srgbClr val="FF0000"/>
                </a:solidFill>
              </a:rPr>
              <a:t>Turbidity</a:t>
            </a:r>
            <a:r>
              <a:rPr lang="en-US" b="1" dirty="0"/>
              <a:t>:  It is another water quality parameter.  Turbid water has suspended particles in it and sometimes </a:t>
            </a:r>
            <a:r>
              <a:rPr lang="en-US" b="1" dirty="0" err="1"/>
              <a:t>pathogetic</a:t>
            </a:r>
            <a:r>
              <a:rPr lang="en-US" b="1" dirty="0"/>
              <a:t> bacteria may stick to the suspended particles.  Also turbid water is aesthetically displeasing.  Turbidity is measured by photometry (</a:t>
            </a:r>
            <a:r>
              <a:rPr lang="en-US" b="1" dirty="0" err="1"/>
              <a:t>ie</a:t>
            </a:r>
            <a:r>
              <a:rPr lang="en-US" b="1" dirty="0"/>
              <a:t>, by the fraction of incident light scattered by the particles in suspension).  The standard for calibration of a turbidimeter is  1 mg/L of colloidal SiO2  =  1 normalized turbidity unit.</a:t>
            </a:r>
          </a:p>
          <a:p>
            <a:endParaRPr lang="en-US" b="1" dirty="0"/>
          </a:p>
          <a:p>
            <a:r>
              <a:rPr lang="en-US" b="1" dirty="0">
                <a:solidFill>
                  <a:srgbClr val="FF0000"/>
                </a:solidFill>
              </a:rPr>
              <a:t>Color and Odor</a:t>
            </a:r>
            <a:r>
              <a:rPr lang="en-US" b="1" dirty="0"/>
              <a:t>:  Color is measured by comparison with light absorption of the sample water with a standard containing chloroplatinic acid.  Odor is determine by dilution of an odorous water sample till odor cannot be detected.</a:t>
            </a:r>
          </a:p>
          <a:p>
            <a:endParaRPr lang="en-US" b="1" dirty="0"/>
          </a:p>
          <a:p>
            <a:r>
              <a:rPr lang="en-US" b="1" dirty="0"/>
              <a:t>Total Suspended Solids (TSS) and Total Dissolved Solids (TDS):  TSS is determined by filtration of a known volume of water through a standard filter and weighing the dried solids.  TDS is determined by evaporating a known volume of the filtered water  and weighing the residue.  Both are expressed in terms of mg per liter of water.</a:t>
            </a:r>
          </a:p>
          <a:p>
            <a:endParaRPr lang="en-US" b="1" dirty="0"/>
          </a:p>
          <a:p>
            <a:r>
              <a:rPr lang="en-US" b="1" dirty="0">
                <a:solidFill>
                  <a:srgbClr val="FF0000"/>
                </a:solidFill>
              </a:rPr>
              <a:t>There are standard methods of estimation of different water quality parameters.  The procedures described in</a:t>
            </a:r>
          </a:p>
          <a:p>
            <a:r>
              <a:rPr lang="en-US" b="1" i="1" dirty="0">
                <a:solidFill>
                  <a:srgbClr val="FF0000"/>
                </a:solidFill>
              </a:rPr>
              <a:t>Standard Methods for the Examination of Water and Wastewater </a:t>
            </a:r>
            <a:r>
              <a:rPr lang="en-US" b="1" dirty="0">
                <a:solidFill>
                  <a:srgbClr val="FF0000"/>
                </a:solidFill>
              </a:rPr>
              <a:t>published by the </a:t>
            </a:r>
            <a:r>
              <a:rPr lang="en-US" b="1" i="1" dirty="0">
                <a:solidFill>
                  <a:srgbClr val="FF0000"/>
                </a:solidFill>
              </a:rPr>
              <a:t>American Water Works Association</a:t>
            </a:r>
          </a:p>
          <a:p>
            <a:r>
              <a:rPr lang="en-US" b="1" i="1" dirty="0">
                <a:solidFill>
                  <a:srgbClr val="FF0000"/>
                </a:solidFill>
              </a:rPr>
              <a:t>Is commonly used.</a:t>
            </a:r>
            <a:endParaRPr lang="en-US" b="1" dirty="0"/>
          </a:p>
          <a:p>
            <a:r>
              <a:rPr lang="en-US" b="1" dirty="0"/>
              <a:t> </a:t>
            </a:r>
          </a:p>
        </p:txBody>
      </p:sp>
      <p:sp>
        <p:nvSpPr>
          <p:cNvPr id="5" name="TextBox 4">
            <a:extLst>
              <a:ext uri="{FF2B5EF4-FFF2-40B4-BE49-F238E27FC236}">
                <a16:creationId xmlns:a16="http://schemas.microsoft.com/office/drawing/2014/main" id="{55D688A6-6035-4BFF-A8BB-91B187073100}"/>
              </a:ext>
            </a:extLst>
          </p:cNvPr>
          <p:cNvSpPr txBox="1"/>
          <p:nvPr/>
        </p:nvSpPr>
        <p:spPr>
          <a:xfrm>
            <a:off x="110836" y="207818"/>
            <a:ext cx="8118763" cy="461665"/>
          </a:xfrm>
          <a:prstGeom prst="rect">
            <a:avLst/>
          </a:prstGeom>
          <a:noFill/>
        </p:spPr>
        <p:txBody>
          <a:bodyPr wrap="square" rtlCol="0">
            <a:spAutoFit/>
          </a:bodyPr>
          <a:lstStyle/>
          <a:p>
            <a:r>
              <a:rPr lang="en-US" sz="2400" b="1" dirty="0">
                <a:solidFill>
                  <a:srgbClr val="FF0000"/>
                </a:solidFill>
              </a:rPr>
              <a:t>Water Quality Parameters Contd..</a:t>
            </a:r>
          </a:p>
        </p:txBody>
      </p:sp>
    </p:spTree>
    <p:extLst>
      <p:ext uri="{BB962C8B-B14F-4D97-AF65-F5344CB8AC3E}">
        <p14:creationId xmlns:p14="http://schemas.microsoft.com/office/powerpoint/2010/main" val="28742533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574656-7462-4BC9-86BE-200E740E1A5B}"/>
              </a:ext>
            </a:extLst>
          </p:cNvPr>
          <p:cNvSpPr txBox="1"/>
          <p:nvPr/>
        </p:nvSpPr>
        <p:spPr>
          <a:xfrm>
            <a:off x="3546763" y="96982"/>
            <a:ext cx="6511636" cy="461665"/>
          </a:xfrm>
          <a:prstGeom prst="rect">
            <a:avLst/>
          </a:prstGeom>
          <a:noFill/>
        </p:spPr>
        <p:txBody>
          <a:bodyPr wrap="square" rtlCol="0">
            <a:spAutoFit/>
          </a:bodyPr>
          <a:lstStyle/>
          <a:p>
            <a:r>
              <a:rPr lang="en-US" sz="2400" b="1" dirty="0">
                <a:solidFill>
                  <a:srgbClr val="FF0000"/>
                </a:solidFill>
              </a:rPr>
              <a:t>Standards for Municipal and Industrial Effluents </a:t>
            </a:r>
          </a:p>
        </p:txBody>
      </p:sp>
      <p:sp>
        <p:nvSpPr>
          <p:cNvPr id="3" name="TextBox 2">
            <a:extLst>
              <a:ext uri="{FF2B5EF4-FFF2-40B4-BE49-F238E27FC236}">
                <a16:creationId xmlns:a16="http://schemas.microsoft.com/office/drawing/2014/main" id="{2A1149E5-B227-47FC-BF81-394A95B0F871}"/>
              </a:ext>
            </a:extLst>
          </p:cNvPr>
          <p:cNvSpPr txBox="1"/>
          <p:nvPr/>
        </p:nvSpPr>
        <p:spPr>
          <a:xfrm>
            <a:off x="166255" y="558647"/>
            <a:ext cx="11859490" cy="7140416"/>
          </a:xfrm>
          <a:prstGeom prst="rect">
            <a:avLst/>
          </a:prstGeom>
          <a:noFill/>
        </p:spPr>
        <p:txBody>
          <a:bodyPr wrap="square" rtlCol="0">
            <a:spAutoFit/>
          </a:bodyPr>
          <a:lstStyle/>
          <a:p>
            <a:r>
              <a:rPr lang="en-US" b="1" dirty="0">
                <a:solidFill>
                  <a:srgbClr val="FF0000"/>
                </a:solidFill>
              </a:rPr>
              <a:t>Effluent Qualities and Standards </a:t>
            </a:r>
            <a:r>
              <a:rPr lang="en-US" b="1" dirty="0">
                <a:solidFill>
                  <a:srgbClr val="0070C0"/>
                </a:solidFill>
              </a:rPr>
              <a:t>are given in the Acts [Water Act, 1974 and  EPA, 1986,  and the Rules issued under the Acts from time to time through </a:t>
            </a:r>
            <a:r>
              <a:rPr lang="en-US" b="1" dirty="0">
                <a:solidFill>
                  <a:srgbClr val="C00000"/>
                </a:solidFill>
              </a:rPr>
              <a:t>Gazette Notifications</a:t>
            </a:r>
            <a:r>
              <a:rPr lang="en-US" b="1" dirty="0">
                <a:solidFill>
                  <a:srgbClr val="0070C0"/>
                </a:solidFill>
              </a:rPr>
              <a:t>. </a:t>
            </a:r>
          </a:p>
          <a:p>
            <a:endParaRPr lang="en-US" b="1" dirty="0">
              <a:solidFill>
                <a:srgbClr val="0070C0"/>
              </a:solidFill>
            </a:endParaRPr>
          </a:p>
          <a:p>
            <a:r>
              <a:rPr lang="en-US" b="1" dirty="0">
                <a:solidFill>
                  <a:srgbClr val="0070C0"/>
                </a:solidFill>
              </a:rPr>
              <a:t>Following are the amended Standards for effluent water from a </a:t>
            </a:r>
            <a:r>
              <a:rPr lang="en-US" b="1" dirty="0">
                <a:solidFill>
                  <a:srgbClr val="FF0000"/>
                </a:solidFill>
              </a:rPr>
              <a:t>Municipal Sewage Treatment Plant (STP’s) </a:t>
            </a:r>
            <a:r>
              <a:rPr lang="en-US" b="1" dirty="0">
                <a:solidFill>
                  <a:srgbClr val="0070C0"/>
                </a:solidFill>
              </a:rPr>
              <a:t>prescribed only last year (2017)</a:t>
            </a:r>
          </a:p>
          <a:p>
            <a:r>
              <a:rPr lang="en-US" b="1" dirty="0">
                <a:solidFill>
                  <a:srgbClr val="FF0000"/>
                </a:solidFill>
              </a:rPr>
              <a:t>pH;  6.5-9.0    </a:t>
            </a:r>
          </a:p>
          <a:p>
            <a:r>
              <a:rPr lang="en-US" b="1" dirty="0">
                <a:solidFill>
                  <a:srgbClr val="FF0000"/>
                </a:solidFill>
              </a:rPr>
              <a:t>BOD:  20 (maximum) for Certain Metro cities;   30  elsewhere</a:t>
            </a:r>
          </a:p>
          <a:p>
            <a:r>
              <a:rPr lang="en-US" b="1" dirty="0">
                <a:solidFill>
                  <a:srgbClr val="FF0000"/>
                </a:solidFill>
              </a:rPr>
              <a:t>TSS (Total Suspended Solids):  &lt;50 for certain </a:t>
            </a:r>
            <a:r>
              <a:rPr lang="en-US" b="1" dirty="0" err="1">
                <a:solidFill>
                  <a:srgbClr val="FF0000"/>
                </a:solidFill>
              </a:rPr>
              <a:t>Metrocities</a:t>
            </a:r>
            <a:r>
              <a:rPr lang="en-US" b="1" dirty="0">
                <a:solidFill>
                  <a:srgbClr val="FF0000"/>
                </a:solidFill>
              </a:rPr>
              <a:t>;  &lt;100  elsewhere</a:t>
            </a:r>
          </a:p>
          <a:p>
            <a:r>
              <a:rPr lang="en-US" b="1" dirty="0">
                <a:solidFill>
                  <a:srgbClr val="FF0000"/>
                </a:solidFill>
              </a:rPr>
              <a:t>Fecal Coliform:  &lt;1000 per 100 ml water</a:t>
            </a:r>
          </a:p>
          <a:p>
            <a:r>
              <a:rPr lang="en-US" sz="2400" b="1" dirty="0">
                <a:solidFill>
                  <a:srgbClr val="7030A0"/>
                </a:solidFill>
              </a:rPr>
              <a:t>Reality</a:t>
            </a:r>
            <a:r>
              <a:rPr lang="en-US" sz="2000" b="1" dirty="0">
                <a:solidFill>
                  <a:srgbClr val="7030A0"/>
                </a:solidFill>
              </a:rPr>
              <a:t>:  Many of the cities in India do not have Sewage Treatment Plants.  Often non-functional or partly functional .  Raw sewage from many cities and </a:t>
            </a:r>
            <a:r>
              <a:rPr lang="en-US" sz="2000" b="1" dirty="0" err="1">
                <a:solidFill>
                  <a:srgbClr val="7030A0"/>
                </a:solidFill>
              </a:rPr>
              <a:t>twons</a:t>
            </a:r>
            <a:r>
              <a:rPr lang="en-US" sz="2000" b="1" dirty="0">
                <a:solidFill>
                  <a:srgbClr val="7030A0"/>
                </a:solidFill>
              </a:rPr>
              <a:t> are discharged untreated to waterbodies or to land.</a:t>
            </a:r>
          </a:p>
          <a:p>
            <a:r>
              <a:rPr lang="en-US" b="1" dirty="0">
                <a:solidFill>
                  <a:srgbClr val="0070C0"/>
                </a:solidFill>
              </a:rPr>
              <a:t>More about Fecal Coliform</a:t>
            </a:r>
          </a:p>
          <a:p>
            <a:r>
              <a:rPr lang="en-US" b="1" dirty="0">
                <a:solidFill>
                  <a:srgbClr val="FF0000"/>
                </a:solidFill>
              </a:rPr>
              <a:t>These are facultatively anaerobic, non-sporulating rod-shaped Gram-negative bacteria.  </a:t>
            </a:r>
          </a:p>
          <a:p>
            <a:r>
              <a:rPr lang="en-US" b="1" dirty="0">
                <a:solidFill>
                  <a:srgbClr val="C00000"/>
                </a:solidFill>
              </a:rPr>
              <a:t>Facultatively (facultative =  optional, discretionary) anaerobic </a:t>
            </a:r>
            <a:r>
              <a:rPr lang="en-US" b="1" dirty="0">
                <a:solidFill>
                  <a:srgbClr val="0070C0"/>
                </a:solidFill>
              </a:rPr>
              <a:t>bacteria can use oxygen for metabolism but can also survive in anaerobic environment.</a:t>
            </a:r>
          </a:p>
          <a:p>
            <a:r>
              <a:rPr lang="en-US" b="1" dirty="0">
                <a:solidFill>
                  <a:srgbClr val="C00000"/>
                </a:solidFill>
              </a:rPr>
              <a:t>Non-sporulating Bacteria</a:t>
            </a:r>
            <a:r>
              <a:rPr lang="en-US" b="1" dirty="0">
                <a:solidFill>
                  <a:srgbClr val="0070C0"/>
                </a:solidFill>
              </a:rPr>
              <a:t>:  They do not form ‘spores’.  Bacterial Spores are highly resistant dormant structures (i.e., no metabolic activity) formed in response to adverse environmental conditions.  Spore formation helps in survival of an organism in adverse environment.  </a:t>
            </a:r>
          </a:p>
          <a:p>
            <a:r>
              <a:rPr lang="en-US" b="1" dirty="0">
                <a:solidFill>
                  <a:srgbClr val="C00000"/>
                </a:solidFill>
              </a:rPr>
              <a:t>Gram-negative and Gram-positive Bacteria</a:t>
            </a:r>
            <a:r>
              <a:rPr lang="en-US" b="1" dirty="0">
                <a:solidFill>
                  <a:srgbClr val="0070C0"/>
                </a:solidFill>
              </a:rPr>
              <a:t>:  These are named after Hans Christian Gram (a medical doctor from Netherlands).  Gram-positive bacteria has cell walls that can be stained by Crystal violet dye.  Gram-negative Bacteria are not stained by Crystal Violet.  </a:t>
            </a:r>
          </a:p>
          <a:p>
            <a:r>
              <a:rPr lang="en-US" b="1" dirty="0">
                <a:solidFill>
                  <a:srgbClr val="C00000"/>
                </a:solidFill>
              </a:rPr>
              <a:t>Gram-negative Bacteria are usually pathogenic (disease-causing). </a:t>
            </a:r>
          </a:p>
          <a:p>
            <a:endParaRPr lang="en-US" b="1" dirty="0">
              <a:solidFill>
                <a:srgbClr val="0070C0"/>
              </a:solidFill>
            </a:endParaRPr>
          </a:p>
          <a:p>
            <a:endParaRPr lang="en-US" b="1" dirty="0">
              <a:solidFill>
                <a:srgbClr val="0070C0"/>
              </a:solidFill>
            </a:endParaRPr>
          </a:p>
          <a:p>
            <a:endParaRPr lang="en-US" b="1" dirty="0">
              <a:solidFill>
                <a:srgbClr val="0070C0"/>
              </a:solidFill>
            </a:endParaRPr>
          </a:p>
        </p:txBody>
      </p:sp>
    </p:spTree>
    <p:extLst>
      <p:ext uri="{BB962C8B-B14F-4D97-AF65-F5344CB8AC3E}">
        <p14:creationId xmlns:p14="http://schemas.microsoft.com/office/powerpoint/2010/main" val="34404037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27AE94-4DE0-4854-98DC-0C134F4A3A75}"/>
              </a:ext>
            </a:extLst>
          </p:cNvPr>
          <p:cNvSpPr txBox="1"/>
          <p:nvPr/>
        </p:nvSpPr>
        <p:spPr>
          <a:xfrm>
            <a:off x="1004454" y="207819"/>
            <a:ext cx="10183091" cy="461665"/>
          </a:xfrm>
          <a:prstGeom prst="rect">
            <a:avLst/>
          </a:prstGeom>
          <a:noFill/>
        </p:spPr>
        <p:txBody>
          <a:bodyPr wrap="square" rtlCol="0">
            <a:spAutoFit/>
          </a:bodyPr>
          <a:lstStyle/>
          <a:p>
            <a:r>
              <a:rPr lang="en-US" sz="2400" b="1" dirty="0">
                <a:solidFill>
                  <a:srgbClr val="FF0000"/>
                </a:solidFill>
              </a:rPr>
              <a:t>Standards for Effluents from Effluent Treatment Plants (ETP’s) of industries</a:t>
            </a:r>
          </a:p>
        </p:txBody>
      </p:sp>
      <p:sp>
        <p:nvSpPr>
          <p:cNvPr id="3" name="TextBox 2">
            <a:extLst>
              <a:ext uri="{FF2B5EF4-FFF2-40B4-BE49-F238E27FC236}">
                <a16:creationId xmlns:a16="http://schemas.microsoft.com/office/drawing/2014/main" id="{6F5EB284-F6EC-49F7-80AA-D4A917ACC2A3}"/>
              </a:ext>
            </a:extLst>
          </p:cNvPr>
          <p:cNvSpPr txBox="1"/>
          <p:nvPr/>
        </p:nvSpPr>
        <p:spPr>
          <a:xfrm>
            <a:off x="124691" y="669484"/>
            <a:ext cx="11499273" cy="5632311"/>
          </a:xfrm>
          <a:prstGeom prst="rect">
            <a:avLst/>
          </a:prstGeom>
          <a:noFill/>
        </p:spPr>
        <p:txBody>
          <a:bodyPr wrap="square" rtlCol="0">
            <a:spAutoFit/>
          </a:bodyPr>
          <a:lstStyle/>
          <a:p>
            <a:r>
              <a:rPr lang="en-US" sz="2000" b="1" dirty="0"/>
              <a:t>The effluent discharge standards are industry-specific and are issued by </a:t>
            </a:r>
            <a:r>
              <a:rPr lang="en-US" sz="2000" b="1" dirty="0" err="1"/>
              <a:t>MoEFCC</a:t>
            </a:r>
            <a:r>
              <a:rPr lang="en-US" sz="2000" b="1" dirty="0"/>
              <a:t> from time to time under the Environment Protection Act, 1986.    The Standards for typical industries are given below so as to give an idea about it</a:t>
            </a:r>
          </a:p>
          <a:p>
            <a:endParaRPr lang="en-US" sz="2000" b="1" dirty="0"/>
          </a:p>
          <a:p>
            <a:r>
              <a:rPr lang="en-US" sz="2000" b="1" dirty="0"/>
              <a:t>Large Pulp and Paper   Mills:  BOD - 30;  COD – 300-350 depending on certain factors;  TSS – 500,  all ppm</a:t>
            </a:r>
          </a:p>
          <a:p>
            <a:endParaRPr lang="en-US" sz="2000" b="1" dirty="0"/>
          </a:p>
          <a:p>
            <a:r>
              <a:rPr lang="en-US" sz="2000" b="1" dirty="0"/>
              <a:t>Sugar Industries:  TSS – 100 for effluent discharged on land;  </a:t>
            </a:r>
          </a:p>
          <a:p>
            <a:r>
              <a:rPr lang="en-US" sz="2000" b="1" dirty="0"/>
              <a:t>			30  for discharge in surface water</a:t>
            </a:r>
          </a:p>
          <a:p>
            <a:r>
              <a:rPr lang="en-US" sz="2000" b="1" dirty="0"/>
              <a:t>		BOD</a:t>
            </a:r>
            <a:r>
              <a:rPr lang="en-US" sz="2000" b="1" baseline="-25000" dirty="0"/>
              <a:t>3</a:t>
            </a:r>
            <a:r>
              <a:rPr lang="en-US" sz="2000" b="1" dirty="0"/>
              <a:t>  -  100 for land discharge;   30 for discharge in surface water</a:t>
            </a:r>
          </a:p>
          <a:p>
            <a:r>
              <a:rPr lang="en-US" sz="2000" b="1" dirty="0"/>
              <a:t>		Oil and Grease – 10</a:t>
            </a:r>
          </a:p>
          <a:p>
            <a:r>
              <a:rPr lang="en-US" sz="2000" b="1" dirty="0"/>
              <a:t>		TSS – 2100</a:t>
            </a:r>
          </a:p>
          <a:p>
            <a:r>
              <a:rPr lang="en-US" sz="2000" b="1" dirty="0"/>
              <a:t>		Total effluent discharge – 200 liter per </a:t>
            </a:r>
            <a:r>
              <a:rPr lang="en-US" sz="2000" b="1" dirty="0" err="1"/>
              <a:t>tonne</a:t>
            </a:r>
            <a:r>
              <a:rPr lang="en-US" sz="2000" b="1" dirty="0"/>
              <a:t> of cane crushed</a:t>
            </a:r>
          </a:p>
          <a:p>
            <a:endParaRPr lang="en-US" sz="2000" b="1" dirty="0"/>
          </a:p>
          <a:p>
            <a:r>
              <a:rPr lang="en-US" sz="2000" b="1" dirty="0"/>
              <a:t>Synthetic Rubber:                BOD</a:t>
            </a:r>
            <a:r>
              <a:rPr lang="en-US" sz="2000" b="1" baseline="-25000" dirty="0"/>
              <a:t>3</a:t>
            </a:r>
            <a:r>
              <a:rPr lang="en-US" sz="2000" b="1" dirty="0"/>
              <a:t>  -  50</a:t>
            </a:r>
          </a:p>
          <a:p>
            <a:r>
              <a:rPr lang="en-US" sz="2000" b="1" dirty="0"/>
              <a:t>			COD  -  250</a:t>
            </a:r>
          </a:p>
          <a:p>
            <a:r>
              <a:rPr lang="en-US" sz="2000" b="1" dirty="0"/>
              <a:t>			Oil and grease - 10  </a:t>
            </a:r>
          </a:p>
          <a:p>
            <a:endParaRPr lang="en-US" sz="2000" b="1" dirty="0"/>
          </a:p>
          <a:p>
            <a:r>
              <a:rPr lang="en-US" sz="2000" b="1" dirty="0"/>
              <a:t>Government pf India Gazette notifications give the effluent standards from time to time.</a:t>
            </a:r>
          </a:p>
        </p:txBody>
      </p:sp>
    </p:spTree>
    <p:extLst>
      <p:ext uri="{BB962C8B-B14F-4D97-AF65-F5344CB8AC3E}">
        <p14:creationId xmlns:p14="http://schemas.microsoft.com/office/powerpoint/2010/main" val="6864407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13E4AB-7ADA-4B0D-848E-FE5477D356F7}"/>
              </a:ext>
            </a:extLst>
          </p:cNvPr>
          <p:cNvSpPr txBox="1"/>
          <p:nvPr/>
        </p:nvSpPr>
        <p:spPr>
          <a:xfrm>
            <a:off x="2064328" y="0"/>
            <a:ext cx="7592291" cy="461665"/>
          </a:xfrm>
          <a:prstGeom prst="rect">
            <a:avLst/>
          </a:prstGeom>
          <a:noFill/>
        </p:spPr>
        <p:txBody>
          <a:bodyPr wrap="square" rtlCol="0">
            <a:spAutoFit/>
          </a:bodyPr>
          <a:lstStyle/>
          <a:p>
            <a:r>
              <a:rPr lang="en-US" sz="2400" b="1" dirty="0">
                <a:solidFill>
                  <a:srgbClr val="FF0000"/>
                </a:solidFill>
              </a:rPr>
              <a:t>National Policies on Environment and Natural Resources</a:t>
            </a:r>
          </a:p>
        </p:txBody>
      </p:sp>
      <p:sp>
        <p:nvSpPr>
          <p:cNvPr id="3" name="TextBox 2">
            <a:extLst>
              <a:ext uri="{FF2B5EF4-FFF2-40B4-BE49-F238E27FC236}">
                <a16:creationId xmlns:a16="http://schemas.microsoft.com/office/drawing/2014/main" id="{4237BEAE-3F8D-499F-BFB1-6909DADC41D7}"/>
              </a:ext>
            </a:extLst>
          </p:cNvPr>
          <p:cNvSpPr txBox="1"/>
          <p:nvPr/>
        </p:nvSpPr>
        <p:spPr>
          <a:xfrm>
            <a:off x="0" y="461665"/>
            <a:ext cx="12191999" cy="6647974"/>
          </a:xfrm>
          <a:prstGeom prst="rect">
            <a:avLst/>
          </a:prstGeom>
          <a:noFill/>
        </p:spPr>
        <p:txBody>
          <a:bodyPr wrap="square" rtlCol="0">
            <a:spAutoFit/>
          </a:bodyPr>
          <a:lstStyle/>
          <a:p>
            <a:r>
              <a:rPr lang="en-US" b="1" dirty="0"/>
              <a:t>Government of India adopted a number of policies relating to the Environment, Natural Resources and Sustainable Development.</a:t>
            </a:r>
          </a:p>
          <a:p>
            <a:endParaRPr lang="en-US" dirty="0"/>
          </a:p>
          <a:p>
            <a:r>
              <a:rPr lang="en-US" sz="2400" b="1" dirty="0">
                <a:solidFill>
                  <a:srgbClr val="FF0000"/>
                </a:solidFill>
              </a:rPr>
              <a:t>The National Environment Policy (NEP) </a:t>
            </a:r>
            <a:r>
              <a:rPr lang="en-US" b="1" dirty="0">
                <a:solidFill>
                  <a:srgbClr val="FF0000"/>
                </a:solidFill>
              </a:rPr>
              <a:t>was adopted in 2006</a:t>
            </a:r>
            <a:r>
              <a:rPr lang="en-US" b="1" dirty="0"/>
              <a:t>.  Its essential features are:</a:t>
            </a:r>
          </a:p>
          <a:p>
            <a:pPr marL="285750" indent="-285750" fontAlgn="base">
              <a:buFont typeface="Wingdings" panose="05000000000000000000" pitchFamily="2" charset="2"/>
              <a:buChar char="Ø"/>
            </a:pPr>
            <a:r>
              <a:rPr lang="en-US" b="1" dirty="0">
                <a:solidFill>
                  <a:srgbClr val="C00000"/>
                </a:solidFill>
              </a:rPr>
              <a:t>Conservation of Critical Environmental Resources</a:t>
            </a:r>
            <a:r>
              <a:rPr lang="en-US" b="1" dirty="0"/>
              <a:t>:  To protect and conserve critical environmental resources and invaluable natural and man- made heritage which are essential for life-supporting livelihoods and welfare of the society.</a:t>
            </a:r>
          </a:p>
          <a:p>
            <a:pPr marL="285750" indent="-285750" fontAlgn="base">
              <a:buFont typeface="Wingdings" panose="05000000000000000000" pitchFamily="2" charset="2"/>
              <a:buChar char="Ø"/>
            </a:pPr>
            <a:r>
              <a:rPr lang="en-US" b="1" dirty="0"/>
              <a:t> </a:t>
            </a:r>
            <a:r>
              <a:rPr lang="en-US" b="1" dirty="0">
                <a:solidFill>
                  <a:srgbClr val="C00000"/>
                </a:solidFill>
              </a:rPr>
              <a:t>Inter-generational Equity</a:t>
            </a:r>
            <a:r>
              <a:rPr lang="en-US" b="1" dirty="0"/>
              <a:t>:  To ensure judicious use of environmental resources to meet the needs and aspirations of present and future generations.</a:t>
            </a:r>
          </a:p>
          <a:p>
            <a:pPr marL="285750" indent="-285750" fontAlgn="base">
              <a:buFont typeface="Wingdings" panose="05000000000000000000" pitchFamily="2" charset="2"/>
              <a:buChar char="Ø"/>
            </a:pPr>
            <a:r>
              <a:rPr lang="en-US" b="1" dirty="0">
                <a:solidFill>
                  <a:srgbClr val="C00000"/>
                </a:solidFill>
              </a:rPr>
              <a:t>Efficiency in Environmental Resources Use</a:t>
            </a:r>
            <a:r>
              <a:rPr lang="en-US" b="1" dirty="0"/>
              <a:t>:  To ensure efficient use of environmental resources in the sense of reduction in their use per unit of economic output and to minimize adverse environmental impacts on society.</a:t>
            </a:r>
          </a:p>
          <a:p>
            <a:pPr marL="285750" indent="-285750" fontAlgn="base">
              <a:buFont typeface="Wingdings" panose="05000000000000000000" pitchFamily="2" charset="2"/>
              <a:buChar char="Ø"/>
            </a:pPr>
            <a:r>
              <a:rPr lang="en-US" b="1" dirty="0">
                <a:solidFill>
                  <a:srgbClr val="C00000"/>
                </a:solidFill>
              </a:rPr>
              <a:t>Environmental Governance in the Management of Resources</a:t>
            </a:r>
            <a:r>
              <a:rPr lang="en-US" b="1" dirty="0"/>
              <a:t>:  To apply the principles of good governance (i.e. transparency, rationality, accountability, reduction in costs and time, and public participation) to the management of environmental resources.</a:t>
            </a:r>
          </a:p>
          <a:p>
            <a:pPr marL="285750" indent="-285750" fontAlgn="base">
              <a:buFont typeface="Wingdings" panose="05000000000000000000" pitchFamily="2" charset="2"/>
              <a:buChar char="Ø"/>
            </a:pPr>
            <a:r>
              <a:rPr lang="en-US" b="1" dirty="0">
                <a:solidFill>
                  <a:srgbClr val="C00000"/>
                </a:solidFill>
              </a:rPr>
              <a:t>Enhancement of Resources</a:t>
            </a:r>
            <a:r>
              <a:rPr lang="en-US" b="1" dirty="0"/>
              <a:t>:  Appropriate technology and traditional </a:t>
            </a:r>
            <a:r>
              <a:rPr lang="en-US" b="1" dirty="0" err="1"/>
              <a:t>knowledgefor</a:t>
            </a:r>
            <a:r>
              <a:rPr lang="en-US" b="1" dirty="0"/>
              <a:t> conservation and enhancement of resources.</a:t>
            </a:r>
          </a:p>
          <a:p>
            <a:pPr marL="285750" indent="-285750" fontAlgn="base">
              <a:buFont typeface="Wingdings" panose="05000000000000000000" pitchFamily="2" charset="2"/>
              <a:buChar char="Ø"/>
            </a:pPr>
            <a:r>
              <a:rPr lang="en-US" b="1" dirty="0"/>
              <a:t>Livelihood Security for the Poor:  To ensure equitable access to environmental resources for poor tribal community.</a:t>
            </a:r>
          </a:p>
          <a:p>
            <a:pPr marL="285750" indent="-285750" fontAlgn="base">
              <a:buFont typeface="Wingdings" panose="05000000000000000000" pitchFamily="2" charset="2"/>
              <a:buChar char="Ø"/>
            </a:pPr>
            <a:r>
              <a:rPr lang="en-US" b="1" dirty="0">
                <a:solidFill>
                  <a:srgbClr val="C00000"/>
                </a:solidFill>
              </a:rPr>
              <a:t>Integration of Environmental Concerns for Socio-economic Development</a:t>
            </a:r>
          </a:p>
          <a:p>
            <a:endParaRPr lang="en-US" dirty="0"/>
          </a:p>
          <a:p>
            <a:r>
              <a:rPr lang="en-US" sz="2400" b="1" dirty="0">
                <a:solidFill>
                  <a:srgbClr val="FF0000"/>
                </a:solidFill>
              </a:rPr>
              <a:t>National Water Policy </a:t>
            </a:r>
            <a:r>
              <a:rPr lang="en-US" b="1" dirty="0"/>
              <a:t>was first adopted in 1987 and has been modified a few times  The latest modification was done in 2002 highlights the importance of water for human existence as well as for all economic and development related activities. It addresses the problem of scarcity of water and the need to conserve this resource through optimal, economical, sustainable and equitable means. </a:t>
            </a:r>
          </a:p>
          <a:p>
            <a:endParaRPr lang="en-US" dirty="0"/>
          </a:p>
        </p:txBody>
      </p:sp>
    </p:spTree>
    <p:extLst>
      <p:ext uri="{BB962C8B-B14F-4D97-AF65-F5344CB8AC3E}">
        <p14:creationId xmlns:p14="http://schemas.microsoft.com/office/powerpoint/2010/main" val="1366647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7BD1D2-4B22-4753-B98E-BA789F00EDC1}"/>
              </a:ext>
            </a:extLst>
          </p:cNvPr>
          <p:cNvSpPr txBox="1"/>
          <p:nvPr/>
        </p:nvSpPr>
        <p:spPr>
          <a:xfrm>
            <a:off x="2784763" y="-9390"/>
            <a:ext cx="7606145" cy="461665"/>
          </a:xfrm>
          <a:prstGeom prst="rect">
            <a:avLst/>
          </a:prstGeom>
          <a:noFill/>
        </p:spPr>
        <p:txBody>
          <a:bodyPr wrap="square" rtlCol="0">
            <a:spAutoFit/>
          </a:bodyPr>
          <a:lstStyle/>
          <a:p>
            <a:r>
              <a:rPr lang="en-US" sz="2400" b="1" dirty="0">
                <a:solidFill>
                  <a:srgbClr val="FF0000"/>
                </a:solidFill>
              </a:rPr>
              <a:t>Cleaning of the River Ganga, GAP, NGRBA and NMCG</a:t>
            </a:r>
          </a:p>
        </p:txBody>
      </p:sp>
      <p:sp>
        <p:nvSpPr>
          <p:cNvPr id="3" name="TextBox 2">
            <a:extLst>
              <a:ext uri="{FF2B5EF4-FFF2-40B4-BE49-F238E27FC236}">
                <a16:creationId xmlns:a16="http://schemas.microsoft.com/office/drawing/2014/main" id="{5A623167-1822-4A79-8153-6745C6488232}"/>
              </a:ext>
            </a:extLst>
          </p:cNvPr>
          <p:cNvSpPr txBox="1"/>
          <p:nvPr/>
        </p:nvSpPr>
        <p:spPr>
          <a:xfrm>
            <a:off x="124691" y="461665"/>
            <a:ext cx="11734800" cy="6740307"/>
          </a:xfrm>
          <a:prstGeom prst="rect">
            <a:avLst/>
          </a:prstGeom>
          <a:noFill/>
        </p:spPr>
        <p:txBody>
          <a:bodyPr wrap="square" rtlCol="0">
            <a:spAutoFit/>
          </a:bodyPr>
          <a:lstStyle/>
          <a:p>
            <a:pPr marL="285750" indent="-285750">
              <a:buFont typeface="Wingdings" panose="05000000000000000000" pitchFamily="2" charset="2"/>
              <a:buChar char="v"/>
            </a:pPr>
            <a:r>
              <a:rPr lang="en-US" b="1" dirty="0"/>
              <a:t>This water quality of this arterial river  has deteriorated tremendously over the years because of discharge of untreated industrial effluents and municipal sewage besides dumping of all kind of solid wastes including carcasses.  </a:t>
            </a:r>
          </a:p>
          <a:p>
            <a:pPr marL="285750" indent="-285750">
              <a:buFont typeface="Wingdings" panose="05000000000000000000" pitchFamily="2" charset="2"/>
              <a:buChar char="v"/>
            </a:pPr>
            <a:r>
              <a:rPr lang="en-US" b="1" dirty="0"/>
              <a:t>M C Mehta, a noted environmental lawyer and Magsaysay Awardee, lodged a Public Interest Litigation (PIL) in the Supreme court of India in 1985 drawing the attention of the apex Court to this issue of discharge of untreated effluents and solid wastes and poor water quality and seeking appropriate orders.</a:t>
            </a:r>
          </a:p>
          <a:p>
            <a:pPr marL="285750" indent="-285750">
              <a:buFont typeface="Wingdings" panose="05000000000000000000" pitchFamily="2" charset="2"/>
              <a:buChar char="v"/>
            </a:pPr>
            <a:r>
              <a:rPr lang="en-US" b="1" dirty="0"/>
              <a:t>The </a:t>
            </a:r>
            <a:r>
              <a:rPr lang="en-US" b="1" dirty="0">
                <a:solidFill>
                  <a:srgbClr val="C00000"/>
                </a:solidFill>
              </a:rPr>
              <a:t>Ganga Action Plan (GAP-1) </a:t>
            </a:r>
            <a:r>
              <a:rPr lang="en-US" b="1" dirty="0"/>
              <a:t>was initiated with much fanfare in 1986.  The objectives were to establish sewage and treatment plants all along the river stretch and to bring the water quality </a:t>
            </a:r>
            <a:r>
              <a:rPr lang="en-US" b="1" dirty="0" err="1"/>
              <a:t>ot</a:t>
            </a:r>
            <a:r>
              <a:rPr lang="en-US" b="1" dirty="0"/>
              <a:t> DO – 5 mg/L, BOD – 3 mg/L and Fecal Coliform – 2500 per 100 ml.  [Fecal Coliform in the Ganga water now is of the order of 100,000. ]  many STP’s were built but only a few functioned.  Most of them were non-functional.  </a:t>
            </a:r>
          </a:p>
          <a:p>
            <a:pPr marL="285750" indent="-285750">
              <a:buFont typeface="Wingdings" panose="05000000000000000000" pitchFamily="2" charset="2"/>
              <a:buChar char="v"/>
            </a:pPr>
            <a:r>
              <a:rPr lang="en-US" b="1" dirty="0">
                <a:solidFill>
                  <a:srgbClr val="C00000"/>
                </a:solidFill>
              </a:rPr>
              <a:t>Ganga Action Plan Phase-II (GAP-II) </a:t>
            </a:r>
            <a:r>
              <a:rPr lang="en-US" b="1" dirty="0"/>
              <a:t>started in the late 1990’s.  Substantial improvement of water quality was claimed .  Many more STP’s were built and renovated.  Regulation on industries were strengthened.  Monitoring of water quality got more attention.</a:t>
            </a:r>
          </a:p>
          <a:p>
            <a:pPr marL="285750" indent="-285750">
              <a:buFont typeface="Wingdings" panose="05000000000000000000" pitchFamily="2" charset="2"/>
              <a:buChar char="v"/>
            </a:pPr>
            <a:r>
              <a:rPr lang="en-US" b="1" dirty="0"/>
              <a:t>To further enhance the efforts and activities, </a:t>
            </a:r>
            <a:r>
              <a:rPr lang="en-US" b="1" dirty="0">
                <a:solidFill>
                  <a:srgbClr val="C00000"/>
                </a:solidFill>
              </a:rPr>
              <a:t>National Ganga River Basin Authority </a:t>
            </a:r>
            <a:r>
              <a:rPr lang="en-US" b="1" dirty="0"/>
              <a:t>under the chairmanship of the Prime Minister of India was formed in 2009.  Since then more action plans were undertaken</a:t>
            </a:r>
            <a:r>
              <a:rPr lang="en-US" b="1" dirty="0">
                <a:solidFill>
                  <a:srgbClr val="C00000"/>
                </a:solidFill>
              </a:rPr>
              <a:t>.  National Mission for Clean Ganga (NMCG) was formed</a:t>
            </a:r>
            <a:r>
              <a:rPr lang="en-US" b="1" dirty="0"/>
              <a:t>.  Huge funds were made available, much of it as loan from the World bank.</a:t>
            </a:r>
          </a:p>
          <a:p>
            <a:pPr marL="285750" indent="-285750">
              <a:buFont typeface="Wingdings" panose="05000000000000000000" pitchFamily="2" charset="2"/>
              <a:buChar char="v"/>
            </a:pPr>
            <a:r>
              <a:rPr lang="en-US" b="1" dirty="0"/>
              <a:t>Many on-line water quality monitoring stations have been established along the river, industries have been forced to establish on-line effluent quality monitoring facility with data transmission to the CPCB server.</a:t>
            </a:r>
          </a:p>
          <a:p>
            <a:pPr marL="285750" indent="-285750">
              <a:buFont typeface="Wingdings" panose="05000000000000000000" pitchFamily="2" charset="2"/>
              <a:buChar char="v"/>
            </a:pPr>
            <a:r>
              <a:rPr lang="en-US" b="1" dirty="0"/>
              <a:t>In a CPCB report of 2009, total sewage generation in Class I and Class II cities along the Ganga was estimated at 2670 million Liter per day (MLD) and the capacity of the STP’s at 1191 MLD (many of which are essentially nonfunctional!)</a:t>
            </a:r>
          </a:p>
          <a:p>
            <a:pPr marL="285750" indent="-285750">
              <a:buFont typeface="Wingdings" panose="05000000000000000000" pitchFamily="2" charset="2"/>
              <a:buChar char="v"/>
            </a:pPr>
            <a:r>
              <a:rPr lang="en-US" b="1" dirty="0"/>
              <a:t>The water quality varies over the seasons mainly because of variation in flow.  The minimum DO reported is below 2 mg/L, maximum BOD of over 25 (8 times the value allowable in bathing standards) and coliform as high as 30,00,000 (allowable limit 2500!!).</a:t>
            </a:r>
          </a:p>
          <a:p>
            <a:pPr marL="285750" indent="-285750">
              <a:buFont typeface="Wingdings" panose="05000000000000000000" pitchFamily="2" charset="2"/>
              <a:buChar char="v"/>
            </a:pPr>
            <a:endParaRPr lang="en-US" b="1" dirty="0"/>
          </a:p>
          <a:p>
            <a:pPr marL="285750" indent="-285750">
              <a:buFont typeface="Wingdings" panose="05000000000000000000" pitchFamily="2" charset="2"/>
              <a:buChar char="v"/>
            </a:pPr>
            <a:endParaRPr lang="en-US" b="1" dirty="0"/>
          </a:p>
        </p:txBody>
      </p:sp>
    </p:spTree>
    <p:extLst>
      <p:ext uri="{BB962C8B-B14F-4D97-AF65-F5344CB8AC3E}">
        <p14:creationId xmlns:p14="http://schemas.microsoft.com/office/powerpoint/2010/main" val="3823398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0D4F6A-DC1F-4B96-8993-36F565ABC886}"/>
              </a:ext>
            </a:extLst>
          </p:cNvPr>
          <p:cNvSpPr/>
          <p:nvPr/>
        </p:nvSpPr>
        <p:spPr>
          <a:xfrm>
            <a:off x="304799" y="127752"/>
            <a:ext cx="11762510" cy="7694414"/>
          </a:xfrm>
          <a:prstGeom prst="rect">
            <a:avLst/>
          </a:prstGeom>
        </p:spPr>
        <p:txBody>
          <a:bodyPr wrap="square">
            <a:spAutoFit/>
          </a:bodyPr>
          <a:lstStyle/>
          <a:p>
            <a:r>
              <a:rPr lang="en-US" b="1" i="0" u="sng" dirty="0">
                <a:solidFill>
                  <a:srgbClr val="FF0000"/>
                </a:solidFill>
                <a:effectLst/>
                <a:latin typeface="Arial" panose="020B0604020202020204" pitchFamily="34" charset="0"/>
              </a:rPr>
              <a:t>Spillage and Oil Leakage</a:t>
            </a:r>
            <a:r>
              <a:rPr lang="en-US" b="1" i="0" dirty="0">
                <a:solidFill>
                  <a:srgbClr val="294F93"/>
                </a:solidFill>
                <a:effectLst/>
                <a:latin typeface="Arial" panose="020B0604020202020204" pitchFamily="34" charset="0"/>
              </a:rPr>
              <a:t>:  </a:t>
            </a:r>
            <a:r>
              <a:rPr lang="en-US" b="1" dirty="0">
                <a:solidFill>
                  <a:srgbClr val="2E2E2E"/>
                </a:solidFill>
                <a:latin typeface="verdana" panose="020B0604030504040204" pitchFamily="34" charset="0"/>
              </a:rPr>
              <a:t>M</a:t>
            </a:r>
            <a:r>
              <a:rPr lang="en-US" b="1" i="0" dirty="0">
                <a:solidFill>
                  <a:srgbClr val="2E2E2E"/>
                </a:solidFill>
                <a:effectLst/>
                <a:latin typeface="verdana" panose="020B0604030504040204" pitchFamily="34" charset="0"/>
              </a:rPr>
              <a:t>any incidents </a:t>
            </a:r>
            <a:r>
              <a:rPr lang="en-US" b="1" dirty="0">
                <a:solidFill>
                  <a:srgbClr val="2E2E2E"/>
                </a:solidFill>
                <a:latin typeface="verdana" panose="020B0604030504040204" pitchFamily="34" charset="0"/>
              </a:rPr>
              <a:t>of spillage and leakage of oils occur each year polluting the water bodies, especially rivers and seas.  </a:t>
            </a:r>
            <a:r>
              <a:rPr lang="en-US" b="1" i="0" dirty="0">
                <a:solidFill>
                  <a:srgbClr val="2E2E2E"/>
                </a:solidFill>
                <a:effectLst/>
                <a:latin typeface="verdana" panose="020B0604030504040204" pitchFamily="34" charset="0"/>
              </a:rPr>
              <a:t>There are many examples of leakage from oil tankers with disastrous effects on water quality and marine life. Oil spillage/leakage from off-shore oil production units,  </a:t>
            </a:r>
            <a:r>
              <a:rPr lang="en-US" b="1" dirty="0">
                <a:solidFill>
                  <a:srgbClr val="2E2E2E"/>
                </a:solidFill>
                <a:latin typeface="verdana" panose="020B0604030504040204" pitchFamily="34" charset="0"/>
              </a:rPr>
              <a:t>d</a:t>
            </a:r>
            <a:r>
              <a:rPr lang="en-US" b="1" i="0" dirty="0">
                <a:solidFill>
                  <a:srgbClr val="2E2E2E"/>
                </a:solidFill>
                <a:effectLst/>
                <a:latin typeface="verdana" panose="020B0604030504040204" pitchFamily="34" charset="0"/>
              </a:rPr>
              <a:t>umping of all kinds of wastes into waterbodies and seas is not uncommon and created pollution.  </a:t>
            </a:r>
            <a:r>
              <a:rPr lang="en-US" b="1" dirty="0">
                <a:solidFill>
                  <a:srgbClr val="2E2E2E"/>
                </a:solidFill>
                <a:latin typeface="verdana" panose="020B0604030504040204" pitchFamily="34" charset="0"/>
              </a:rPr>
              <a:t>Dumping of plastics, especially plastic microparticles used in many cosmetic products eventually reach rivers and seas causing serious pollution and harm to marine life.  There are many examples of death of whales and sharks because of consumption of plastics.  Dumping of solid wastes is another big source of water pollution.</a:t>
            </a:r>
          </a:p>
          <a:p>
            <a:r>
              <a:rPr lang="en-US" b="1" dirty="0">
                <a:solidFill>
                  <a:srgbClr val="FF0000"/>
                </a:solidFill>
                <a:latin typeface="verdana" panose="020B0604030504040204" pitchFamily="34" charset="0"/>
              </a:rPr>
              <a:t>Water Pollutants</a:t>
            </a:r>
            <a:r>
              <a:rPr lang="en-US" b="1" dirty="0">
                <a:solidFill>
                  <a:srgbClr val="2E2E2E"/>
                </a:solidFill>
                <a:latin typeface="verdana" panose="020B0604030504040204" pitchFamily="34" charset="0"/>
              </a:rPr>
              <a:t>:</a:t>
            </a:r>
          </a:p>
          <a:p>
            <a:r>
              <a:rPr lang="en-US" b="1" i="0" dirty="0">
                <a:solidFill>
                  <a:srgbClr val="2E2E2E"/>
                </a:solidFill>
                <a:effectLst/>
                <a:latin typeface="verdana" panose="020B0604030504040204" pitchFamily="34" charset="0"/>
              </a:rPr>
              <a:t>The more import pollutants are dissolved organics (expressed in terms of Biochemical Oxygen Demand, alternatively called biological oxygen demand, </a:t>
            </a:r>
            <a:r>
              <a:rPr lang="en-US" b="1" i="0" dirty="0">
                <a:solidFill>
                  <a:srgbClr val="FF0000"/>
                </a:solidFill>
                <a:effectLst/>
                <a:latin typeface="verdana" panose="020B0604030504040204" pitchFamily="34" charset="0"/>
              </a:rPr>
              <a:t>BOD</a:t>
            </a:r>
            <a:r>
              <a:rPr lang="en-US" b="1" i="0" dirty="0">
                <a:solidFill>
                  <a:srgbClr val="2E2E2E"/>
                </a:solidFill>
                <a:effectLst/>
                <a:latin typeface="verdana" panose="020B0604030504040204" pitchFamily="34" charset="0"/>
              </a:rPr>
              <a:t>;  Chemical </a:t>
            </a:r>
            <a:r>
              <a:rPr lang="en-US" b="1" dirty="0">
                <a:solidFill>
                  <a:srgbClr val="2E2E2E"/>
                </a:solidFill>
                <a:latin typeface="verdana" panose="020B0604030504040204" pitchFamily="34" charset="0"/>
              </a:rPr>
              <a:t>O</a:t>
            </a:r>
            <a:r>
              <a:rPr lang="en-US" b="1" i="0" dirty="0">
                <a:solidFill>
                  <a:srgbClr val="2E2E2E"/>
                </a:solidFill>
                <a:effectLst/>
                <a:latin typeface="verdana" panose="020B0604030504040204" pitchFamily="34" charset="0"/>
              </a:rPr>
              <a:t>xygen Demand, </a:t>
            </a:r>
            <a:r>
              <a:rPr lang="en-US" b="1" i="0" dirty="0">
                <a:solidFill>
                  <a:srgbClr val="FF0000"/>
                </a:solidFill>
                <a:effectLst/>
                <a:latin typeface="verdana" panose="020B0604030504040204" pitchFamily="34" charset="0"/>
              </a:rPr>
              <a:t>COD</a:t>
            </a:r>
            <a:r>
              <a:rPr lang="en-US" b="1" i="0" dirty="0">
                <a:solidFill>
                  <a:srgbClr val="2E2E2E"/>
                </a:solidFill>
                <a:effectLst/>
                <a:latin typeface="verdana" panose="020B0604030504040204" pitchFamily="34" charset="0"/>
              </a:rPr>
              <a:t>); dissolved organics which are not easily biodegradable, called </a:t>
            </a:r>
            <a:r>
              <a:rPr lang="en-US" b="1" i="0" dirty="0">
                <a:solidFill>
                  <a:srgbClr val="FF0000"/>
                </a:solidFill>
                <a:effectLst/>
                <a:latin typeface="verdana" panose="020B0604030504040204" pitchFamily="34" charset="0"/>
              </a:rPr>
              <a:t>refractory or recalcitrant organics</a:t>
            </a:r>
            <a:r>
              <a:rPr lang="en-US" b="1" i="0" dirty="0">
                <a:solidFill>
                  <a:srgbClr val="2E2E2E"/>
                </a:solidFill>
                <a:effectLst/>
                <a:latin typeface="verdana" panose="020B0604030504040204" pitchFamily="34" charset="0"/>
              </a:rPr>
              <a:t>, Toxic and hazardous organics;  Persistent Organic Pollutants, </a:t>
            </a:r>
            <a:r>
              <a:rPr lang="en-US" b="1" i="0" dirty="0">
                <a:solidFill>
                  <a:srgbClr val="FF0000"/>
                </a:solidFill>
                <a:effectLst/>
                <a:latin typeface="verdana" panose="020B0604030504040204" pitchFamily="34" charset="0"/>
              </a:rPr>
              <a:t>POP</a:t>
            </a:r>
            <a:r>
              <a:rPr lang="en-US" b="1" i="0" dirty="0">
                <a:solidFill>
                  <a:srgbClr val="2E2E2E"/>
                </a:solidFill>
                <a:effectLst/>
                <a:latin typeface="verdana" panose="020B0604030504040204" pitchFamily="34" charset="0"/>
              </a:rPr>
              <a:t> (this will be explained later);  </a:t>
            </a:r>
            <a:r>
              <a:rPr lang="en-US" b="1" i="0" dirty="0">
                <a:solidFill>
                  <a:srgbClr val="FF0000"/>
                </a:solidFill>
                <a:effectLst/>
                <a:latin typeface="verdana" panose="020B0604030504040204" pitchFamily="34" charset="0"/>
              </a:rPr>
              <a:t>metal ions </a:t>
            </a:r>
            <a:r>
              <a:rPr lang="en-US" b="1" i="0" dirty="0">
                <a:solidFill>
                  <a:srgbClr val="2E2E2E"/>
                </a:solidFill>
                <a:effectLst/>
                <a:latin typeface="verdana" panose="020B0604030504040204" pitchFamily="34" charset="0"/>
              </a:rPr>
              <a:t>released from industries like metal working or electroplating industries;  suspended solids; a variety of chemicals released from chemical industries;  suspended oils and grease.  Water pollutants are sometimes categorized as in another slide. </a:t>
            </a:r>
          </a:p>
          <a:p>
            <a:r>
              <a:rPr lang="en-US" b="1" i="0" dirty="0">
                <a:solidFill>
                  <a:srgbClr val="0070C0"/>
                </a:solidFill>
                <a:effectLst/>
                <a:latin typeface="verdana" panose="020B0604030504040204" pitchFamily="34" charset="0"/>
              </a:rPr>
              <a:t>BOD is the amount of </a:t>
            </a:r>
            <a:r>
              <a:rPr lang="en-US" b="1" dirty="0">
                <a:solidFill>
                  <a:srgbClr val="0070C0"/>
                </a:solidFill>
                <a:latin typeface="verdana" panose="020B0604030504040204" pitchFamily="34" charset="0"/>
              </a:rPr>
              <a:t>dissolved oxygen required by aerobic organisms to break down degradable organic materials in water expressed as mg/l of water.  What is COD and DO?</a:t>
            </a:r>
            <a:endParaRPr lang="en-US" b="1" i="0" dirty="0">
              <a:solidFill>
                <a:srgbClr val="0070C0"/>
              </a:solidFill>
              <a:effectLst/>
              <a:latin typeface="verdana" panose="020B0604030504040204" pitchFamily="34" charset="0"/>
            </a:endParaRPr>
          </a:p>
          <a:p>
            <a:r>
              <a:rPr lang="en-US" altLang="en-US" sz="2000" b="1" u="sng" dirty="0">
                <a:solidFill>
                  <a:srgbClr val="FF0000"/>
                </a:solidFill>
              </a:rPr>
              <a:t>Thermal Pollution </a:t>
            </a:r>
            <a:r>
              <a:rPr lang="en-US" altLang="en-US" sz="2000" b="1" dirty="0"/>
              <a:t>becomes a serious one if hot water is discharged into water bodies.  This happens with discharge of hot water from thermal power plants if water from local waterbodies or rivers is used  for condensation of steam from the turbine and the hot water is pumped back to water bodies.  This can cause disastrous effects on marine animals organisms. </a:t>
            </a:r>
          </a:p>
          <a:p>
            <a:endParaRPr lang="en-US" b="1" i="0" dirty="0">
              <a:solidFill>
                <a:srgbClr val="2E2E2E"/>
              </a:solidFill>
              <a:effectLst/>
              <a:latin typeface="verdana" panose="020B0604030504040204" pitchFamily="34" charset="0"/>
            </a:endParaRPr>
          </a:p>
          <a:p>
            <a:endParaRPr lang="en-US" b="1" i="0" dirty="0">
              <a:solidFill>
                <a:srgbClr val="2E2E2E"/>
              </a:solidFill>
              <a:effectLst/>
              <a:latin typeface="verdana" panose="020B0604030504040204" pitchFamily="34" charset="0"/>
            </a:endParaRPr>
          </a:p>
          <a:p>
            <a:endParaRPr lang="en-US" b="1" i="0" dirty="0">
              <a:solidFill>
                <a:srgbClr val="2E2E2E"/>
              </a:solidFill>
              <a:effectLst/>
              <a:latin typeface="verdana" panose="020B0604030504040204" pitchFamily="34" charset="0"/>
            </a:endParaRPr>
          </a:p>
        </p:txBody>
      </p:sp>
    </p:spTree>
    <p:extLst>
      <p:ext uri="{BB962C8B-B14F-4D97-AF65-F5344CB8AC3E}">
        <p14:creationId xmlns:p14="http://schemas.microsoft.com/office/powerpoint/2010/main" val="1036939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359E-CAE9-4177-82F3-D0E3F6C753E7}"/>
              </a:ext>
            </a:extLst>
          </p:cNvPr>
          <p:cNvSpPr>
            <a:spLocks noGrp="1"/>
          </p:cNvSpPr>
          <p:nvPr>
            <p:ph type="title"/>
          </p:nvPr>
        </p:nvSpPr>
        <p:spPr>
          <a:xfrm>
            <a:off x="812800" y="0"/>
            <a:ext cx="10566400" cy="1143000"/>
          </a:xfrm>
        </p:spPr>
        <p:txBody>
          <a:bodyPr>
            <a:normAutofit/>
          </a:bodyPr>
          <a:lstStyle/>
          <a:p>
            <a:pPr algn="ctr">
              <a:defRPr/>
            </a:pPr>
            <a:r>
              <a:rPr lang="en-US" sz="3600" b="1" dirty="0">
                <a:ea typeface="+mj-ea"/>
                <a:cs typeface="+mj-cs"/>
              </a:rPr>
              <a:t>Examples of Oil Spill</a:t>
            </a:r>
            <a:br>
              <a:rPr lang="en-US" dirty="0">
                <a:ea typeface="+mj-ea"/>
                <a:cs typeface="+mj-cs"/>
              </a:rPr>
            </a:br>
            <a:r>
              <a:rPr lang="en-US" sz="3100" b="1" dirty="0">
                <a:ea typeface="+mj-ea"/>
                <a:cs typeface="+mj-cs"/>
              </a:rPr>
              <a:t>2010 oil spill in the Gulf of </a:t>
            </a:r>
            <a:r>
              <a:rPr lang="en-US" sz="3100" b="1" dirty="0"/>
              <a:t>M</a:t>
            </a:r>
            <a:r>
              <a:rPr lang="en-US" sz="3100" b="1" dirty="0">
                <a:ea typeface="+mj-ea"/>
                <a:cs typeface="+mj-cs"/>
              </a:rPr>
              <a:t>exico, at British petroleum Oil Rig</a:t>
            </a:r>
          </a:p>
        </p:txBody>
      </p:sp>
      <p:pic>
        <p:nvPicPr>
          <p:cNvPr id="18436" name="Picture 5">
            <a:extLst>
              <a:ext uri="{FF2B5EF4-FFF2-40B4-BE49-F238E27FC236}">
                <a16:creationId xmlns:a16="http://schemas.microsoft.com/office/drawing/2014/main" id="{DD65764D-E00A-4EA5-9051-2BD8BCEA36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143000"/>
            <a:ext cx="6996545" cy="3640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F35640A0-12B6-4767-94D0-08DA7BD2AEC1}"/>
              </a:ext>
            </a:extLst>
          </p:cNvPr>
          <p:cNvSpPr/>
          <p:nvPr/>
        </p:nvSpPr>
        <p:spPr>
          <a:xfrm>
            <a:off x="277091" y="4930170"/>
            <a:ext cx="11300690" cy="1200329"/>
          </a:xfrm>
          <a:prstGeom prst="rect">
            <a:avLst/>
          </a:prstGeom>
        </p:spPr>
        <p:txBody>
          <a:bodyPr wrap="square">
            <a:spAutoFit/>
          </a:bodyPr>
          <a:lstStyle/>
          <a:p>
            <a:pPr indent="-3175">
              <a:spcBef>
                <a:spcPct val="0"/>
              </a:spcBef>
              <a:defRPr/>
            </a:pPr>
            <a:r>
              <a:rPr lang="en-US" sz="2400" b="1" dirty="0">
                <a:cs typeface="Georgia"/>
              </a:rPr>
              <a:t>An oil rig named Deepwater Horizon exploded in the Gulf of Mexico on April 20, 2010. </a:t>
            </a:r>
          </a:p>
          <a:p>
            <a:pPr indent="-3175">
              <a:spcBef>
                <a:spcPct val="0"/>
              </a:spcBef>
              <a:defRPr/>
            </a:pPr>
            <a:r>
              <a:rPr lang="en-US" sz="2400" b="1" dirty="0">
                <a:cs typeface="Georgia"/>
              </a:rPr>
              <a:t>Eleven people working there died. </a:t>
            </a:r>
          </a:p>
          <a:p>
            <a:pPr indent="-3175">
              <a:spcBef>
                <a:spcPct val="0"/>
              </a:spcBef>
              <a:defRPr/>
            </a:pPr>
            <a:r>
              <a:rPr lang="en-US" sz="2400" b="1" dirty="0">
                <a:cs typeface="Georgia"/>
              </a:rPr>
              <a:t>The explosion caused oil to begin leaking out.   It leaked for 87 days.</a:t>
            </a:r>
          </a:p>
        </p:txBody>
      </p:sp>
      <p:sp>
        <p:nvSpPr>
          <p:cNvPr id="4" name="Rectangle 3">
            <a:extLst>
              <a:ext uri="{FF2B5EF4-FFF2-40B4-BE49-F238E27FC236}">
                <a16:creationId xmlns:a16="http://schemas.microsoft.com/office/drawing/2014/main" id="{0F874C4C-2464-463A-B7A4-DE54D584E79B}"/>
              </a:ext>
            </a:extLst>
          </p:cNvPr>
          <p:cNvSpPr/>
          <p:nvPr/>
        </p:nvSpPr>
        <p:spPr>
          <a:xfrm>
            <a:off x="1011380" y="6226625"/>
            <a:ext cx="9240983" cy="424732"/>
          </a:xfrm>
          <a:prstGeom prst="rect">
            <a:avLst/>
          </a:prstGeom>
        </p:spPr>
        <p:txBody>
          <a:bodyPr wrap="square">
            <a:spAutoFit/>
          </a:bodyPr>
          <a:lstStyle/>
          <a:p>
            <a:pPr>
              <a:lnSpc>
                <a:spcPct val="90000"/>
              </a:lnSpc>
              <a:buFont typeface="Arial" charset="0"/>
              <a:buNone/>
              <a:defRPr/>
            </a:pPr>
            <a:r>
              <a:rPr lang="en-US" sz="2400" b="1" dirty="0">
                <a:ea typeface="ＭＳ Ｐゴシック" charset="0"/>
              </a:rPr>
              <a:t>In total, it leaked an estimated 94,000,000 to 184,000,000 gallons.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a:extLst>
              <a:ext uri="{FF2B5EF4-FFF2-40B4-BE49-F238E27FC236}">
                <a16:creationId xmlns:a16="http://schemas.microsoft.com/office/drawing/2014/main" id="{718CA18E-3864-42D5-9A81-E28F7F7311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7167" y="650719"/>
            <a:ext cx="3648075" cy="2508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8">
            <a:extLst>
              <a:ext uri="{FF2B5EF4-FFF2-40B4-BE49-F238E27FC236}">
                <a16:creationId xmlns:a16="http://schemas.microsoft.com/office/drawing/2014/main" id="{B9F33BEF-C346-40D6-AEF9-DF56D2F8B3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6833" y="172385"/>
            <a:ext cx="3962400" cy="206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FB300FC0-B1EA-4B3B-9B74-C9A4BC2716FB}"/>
              </a:ext>
            </a:extLst>
          </p:cNvPr>
          <p:cNvSpPr txBox="1"/>
          <p:nvPr/>
        </p:nvSpPr>
        <p:spPr>
          <a:xfrm>
            <a:off x="5964701" y="172385"/>
            <a:ext cx="5613009" cy="369332"/>
          </a:xfrm>
          <a:prstGeom prst="rect">
            <a:avLst/>
          </a:prstGeom>
          <a:noFill/>
        </p:spPr>
        <p:txBody>
          <a:bodyPr wrap="square" rtlCol="0">
            <a:spAutoFit/>
          </a:bodyPr>
          <a:lstStyle/>
          <a:p>
            <a:r>
              <a:rPr lang="en-US" b="1" dirty="0">
                <a:solidFill>
                  <a:srgbClr val="FF0000"/>
                </a:solidFill>
              </a:rPr>
              <a:t>Sea Birds fully covered with crude oil at Gulf of Mexico.</a:t>
            </a:r>
          </a:p>
        </p:txBody>
      </p:sp>
      <p:pic>
        <p:nvPicPr>
          <p:cNvPr id="5" name="Picture 4" descr="19">
            <a:extLst>
              <a:ext uri="{FF2B5EF4-FFF2-40B4-BE49-F238E27FC236}">
                <a16:creationId xmlns:a16="http://schemas.microsoft.com/office/drawing/2014/main" id="{8333D934-9640-4EE9-8589-0BC5D2D566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1047895" y="2590800"/>
            <a:ext cx="3925887" cy="4267200"/>
          </a:xfrm>
          <a:prstGeom prst="rect">
            <a:avLst/>
          </a:prstGeom>
          <a:noFill/>
          <a:ln/>
          <a:effectLst>
            <a:prstShdw prst="shdw13" dist="53882" dir="13500000">
              <a:srgbClr val="808080">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C2669245-A628-4778-831E-2FFAD3138423}"/>
              </a:ext>
            </a:extLst>
          </p:cNvPr>
          <p:cNvSpPr txBox="1"/>
          <p:nvPr/>
        </p:nvSpPr>
        <p:spPr>
          <a:xfrm>
            <a:off x="5444198" y="4103772"/>
            <a:ext cx="6274190" cy="523220"/>
          </a:xfrm>
          <a:prstGeom prst="rect">
            <a:avLst/>
          </a:prstGeom>
          <a:noFill/>
        </p:spPr>
        <p:txBody>
          <a:bodyPr wrap="square" rtlCol="0">
            <a:spAutoFit/>
          </a:bodyPr>
          <a:lstStyle/>
          <a:p>
            <a:r>
              <a:rPr lang="en-US" sz="2800" b="1" dirty="0">
                <a:solidFill>
                  <a:srgbClr val="FF0000"/>
                </a:solidFill>
              </a:rPr>
              <a:t>Exxon-Valdez Oil Spill, 1988</a:t>
            </a:r>
          </a:p>
        </p:txBody>
      </p:sp>
      <p:sp>
        <p:nvSpPr>
          <p:cNvPr id="7" name="Rectangle 6">
            <a:extLst>
              <a:ext uri="{FF2B5EF4-FFF2-40B4-BE49-F238E27FC236}">
                <a16:creationId xmlns:a16="http://schemas.microsoft.com/office/drawing/2014/main" id="{44C81877-6B54-4C5B-B78B-175E38938DF0}"/>
              </a:ext>
            </a:extLst>
          </p:cNvPr>
          <p:cNvSpPr/>
          <p:nvPr/>
        </p:nvSpPr>
        <p:spPr>
          <a:xfrm>
            <a:off x="5303521" y="4641717"/>
            <a:ext cx="6274189" cy="1938992"/>
          </a:xfrm>
          <a:prstGeom prst="rect">
            <a:avLst/>
          </a:prstGeom>
        </p:spPr>
        <p:txBody>
          <a:bodyPr wrap="square">
            <a:spAutoFit/>
          </a:bodyPr>
          <a:lstStyle/>
          <a:p>
            <a:r>
              <a:rPr lang="en-US" sz="2000" b="1" dirty="0">
                <a:cs typeface="Helvetica"/>
              </a:rPr>
              <a:t>Supertanker Exxon Valdez, second newest in fleet, 987-feet, ran into the Bligh Reef in Prince William Sound, Alaska on March 24, 1989, at 9:12 p.m. 11 million gallons of crude oil spilled covering 1,300 miles of coastline and 11,000 square miles of ocean.</a:t>
            </a:r>
          </a:p>
          <a:p>
            <a:r>
              <a:rPr lang="en-US" sz="2000" b="1" dirty="0"/>
              <a:t>(a part of the sea bigger than a bay is called ‘sound’</a:t>
            </a:r>
          </a:p>
        </p:txBody>
      </p:sp>
      <p:sp>
        <p:nvSpPr>
          <p:cNvPr id="8" name="TextBox 7">
            <a:extLst>
              <a:ext uri="{FF2B5EF4-FFF2-40B4-BE49-F238E27FC236}">
                <a16:creationId xmlns:a16="http://schemas.microsoft.com/office/drawing/2014/main" id="{D2BBD517-BED8-4306-A7C4-1DE9BFE3ABAE}"/>
              </a:ext>
            </a:extLst>
          </p:cNvPr>
          <p:cNvSpPr txBox="1"/>
          <p:nvPr/>
        </p:nvSpPr>
        <p:spPr>
          <a:xfrm>
            <a:off x="5679233" y="3375866"/>
            <a:ext cx="6039155" cy="707886"/>
          </a:xfrm>
          <a:prstGeom prst="rect">
            <a:avLst/>
          </a:prstGeom>
          <a:noFill/>
        </p:spPr>
        <p:txBody>
          <a:bodyPr wrap="square" rtlCol="0">
            <a:spAutoFit/>
          </a:bodyPr>
          <a:lstStyle/>
          <a:p>
            <a:pPr algn="ctr"/>
            <a:r>
              <a:rPr lang="en-US" sz="2000" b="1" dirty="0"/>
              <a:t>BP was fined 20.8 billion$ by US Supreme Court.</a:t>
            </a:r>
          </a:p>
          <a:p>
            <a:pPr algn="ctr"/>
            <a:r>
              <a:rPr lang="en-US" sz="2000" b="1" dirty="0"/>
              <a:t>An application of Polluter Pays Principle!</a:t>
            </a:r>
          </a:p>
        </p:txBody>
      </p:sp>
    </p:spTree>
    <p:extLst>
      <p:ext uri="{BB962C8B-B14F-4D97-AF65-F5344CB8AC3E}">
        <p14:creationId xmlns:p14="http://schemas.microsoft.com/office/powerpoint/2010/main" val="3823902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E3372B-5A1B-45B8-997A-5F0968FEA305}"/>
              </a:ext>
            </a:extLst>
          </p:cNvPr>
          <p:cNvSpPr txBox="1"/>
          <p:nvPr/>
        </p:nvSpPr>
        <p:spPr>
          <a:xfrm>
            <a:off x="900545" y="180108"/>
            <a:ext cx="10390909" cy="523220"/>
          </a:xfrm>
          <a:prstGeom prst="rect">
            <a:avLst/>
          </a:prstGeom>
          <a:noFill/>
        </p:spPr>
        <p:txBody>
          <a:bodyPr wrap="square" rtlCol="0">
            <a:spAutoFit/>
          </a:bodyPr>
          <a:lstStyle/>
          <a:p>
            <a:r>
              <a:rPr lang="en-US" sz="2800" b="1" dirty="0">
                <a:solidFill>
                  <a:srgbClr val="FF0000"/>
                </a:solidFill>
              </a:rPr>
              <a:t>Burning Iranian Oil Tanker Sinks in East China Sea in January, 2018 </a:t>
            </a:r>
          </a:p>
        </p:txBody>
      </p:sp>
      <p:pic>
        <p:nvPicPr>
          <p:cNvPr id="3" name="Picture 2">
            <a:extLst>
              <a:ext uri="{FF2B5EF4-FFF2-40B4-BE49-F238E27FC236}">
                <a16:creationId xmlns:a16="http://schemas.microsoft.com/office/drawing/2014/main" id="{C43883E4-83DC-4466-A0FF-F356DC72F6C8}"/>
              </a:ext>
            </a:extLst>
          </p:cNvPr>
          <p:cNvPicPr>
            <a:picLocks noChangeAspect="1"/>
          </p:cNvPicPr>
          <p:nvPr/>
        </p:nvPicPr>
        <p:blipFill>
          <a:blip r:embed="rId2"/>
          <a:stretch>
            <a:fillRect/>
          </a:stretch>
        </p:blipFill>
        <p:spPr>
          <a:xfrm>
            <a:off x="445478" y="936481"/>
            <a:ext cx="5905500" cy="3543300"/>
          </a:xfrm>
          <a:prstGeom prst="rect">
            <a:avLst/>
          </a:prstGeom>
        </p:spPr>
      </p:pic>
      <p:sp>
        <p:nvSpPr>
          <p:cNvPr id="4" name="Rectangle 3">
            <a:extLst>
              <a:ext uri="{FF2B5EF4-FFF2-40B4-BE49-F238E27FC236}">
                <a16:creationId xmlns:a16="http://schemas.microsoft.com/office/drawing/2014/main" id="{7D6A81A4-94CE-47D5-AEC6-A329A0DA9264}"/>
              </a:ext>
            </a:extLst>
          </p:cNvPr>
          <p:cNvSpPr/>
          <p:nvPr/>
        </p:nvSpPr>
        <p:spPr>
          <a:xfrm>
            <a:off x="6724502" y="936481"/>
            <a:ext cx="4844043" cy="1200329"/>
          </a:xfrm>
          <a:prstGeom prst="rect">
            <a:avLst/>
          </a:prstGeom>
        </p:spPr>
        <p:txBody>
          <a:bodyPr wrap="square">
            <a:spAutoFit/>
          </a:bodyPr>
          <a:lstStyle/>
          <a:p>
            <a:r>
              <a:rPr lang="en-US" sz="2400" b="1" i="0" dirty="0">
                <a:solidFill>
                  <a:srgbClr val="767676"/>
                </a:solidFill>
                <a:effectLst/>
                <a:latin typeface="Guardian Text Sans Web"/>
              </a:rPr>
              <a:t>Smoke and flames coming from the oil tanker </a:t>
            </a:r>
            <a:r>
              <a:rPr lang="en-US" sz="2400" b="1" i="0" dirty="0">
                <a:solidFill>
                  <a:srgbClr val="FF0000"/>
                </a:solidFill>
                <a:effectLst/>
                <a:latin typeface="Guardian Text Sans Web"/>
              </a:rPr>
              <a:t>The Sanchi </a:t>
            </a:r>
            <a:r>
              <a:rPr lang="en-US" sz="2400" b="1" i="0" dirty="0">
                <a:solidFill>
                  <a:srgbClr val="767676"/>
                </a:solidFill>
                <a:effectLst/>
                <a:latin typeface="Guardian Text Sans Web"/>
              </a:rPr>
              <a:t>at sea off the coast of China. </a:t>
            </a:r>
            <a:endParaRPr lang="en-US" sz="2400" b="1" dirty="0"/>
          </a:p>
        </p:txBody>
      </p:sp>
      <p:sp>
        <p:nvSpPr>
          <p:cNvPr id="5" name="Rectangle 4">
            <a:extLst>
              <a:ext uri="{FF2B5EF4-FFF2-40B4-BE49-F238E27FC236}">
                <a16:creationId xmlns:a16="http://schemas.microsoft.com/office/drawing/2014/main" id="{67CAE61C-5DA7-4DCA-A119-CE07798A5177}"/>
              </a:ext>
            </a:extLst>
          </p:cNvPr>
          <p:cNvSpPr/>
          <p:nvPr/>
        </p:nvSpPr>
        <p:spPr>
          <a:xfrm>
            <a:off x="6590060" y="2571566"/>
            <a:ext cx="5322277" cy="707886"/>
          </a:xfrm>
          <a:prstGeom prst="rect">
            <a:avLst/>
          </a:prstGeom>
        </p:spPr>
        <p:txBody>
          <a:bodyPr wrap="square">
            <a:spAutoFit/>
          </a:bodyPr>
          <a:lstStyle/>
          <a:p>
            <a:r>
              <a:rPr lang="en-US" sz="2000" b="1" i="0" dirty="0">
                <a:solidFill>
                  <a:srgbClr val="121212"/>
                </a:solidFill>
                <a:effectLst/>
                <a:latin typeface="Guardian Text Egyptian Web"/>
              </a:rPr>
              <a:t>It burst into flames and sunk, eight days after a collision with a cargo ship off the coast of </a:t>
            </a:r>
            <a:r>
              <a:rPr lang="en-US" sz="2000" b="1" i="0" u="none" strike="noStrike" dirty="0">
                <a:solidFill>
                  <a:srgbClr val="AB0613"/>
                </a:solidFill>
                <a:effectLst/>
                <a:latin typeface="Guardian Text Egyptian Web"/>
                <a:hlinkClick r:id="rId3"/>
              </a:rPr>
              <a:t>China</a:t>
            </a:r>
            <a:r>
              <a:rPr lang="en-US" sz="2000" b="1" i="0" dirty="0">
                <a:solidFill>
                  <a:srgbClr val="121212"/>
                </a:solidFill>
                <a:effectLst/>
                <a:latin typeface="Guardian Text Egyptian Web"/>
              </a:rPr>
              <a:t>.</a:t>
            </a:r>
            <a:endParaRPr lang="en-US" sz="2000" b="1" dirty="0"/>
          </a:p>
        </p:txBody>
      </p:sp>
      <p:sp>
        <p:nvSpPr>
          <p:cNvPr id="6" name="Rectangle 5">
            <a:extLst>
              <a:ext uri="{FF2B5EF4-FFF2-40B4-BE49-F238E27FC236}">
                <a16:creationId xmlns:a16="http://schemas.microsoft.com/office/drawing/2014/main" id="{498FEE72-81CF-4B9E-B5D9-3D782B8C89C9}"/>
              </a:ext>
            </a:extLst>
          </p:cNvPr>
          <p:cNvSpPr/>
          <p:nvPr/>
        </p:nvSpPr>
        <p:spPr>
          <a:xfrm>
            <a:off x="776286" y="4712934"/>
            <a:ext cx="10953751" cy="1569660"/>
          </a:xfrm>
          <a:prstGeom prst="rect">
            <a:avLst/>
          </a:prstGeom>
        </p:spPr>
        <p:txBody>
          <a:bodyPr wrap="square">
            <a:spAutoFit/>
          </a:bodyPr>
          <a:lstStyle/>
          <a:p>
            <a:r>
              <a:rPr lang="en-US" sz="2400" b="1" i="0" dirty="0">
                <a:solidFill>
                  <a:srgbClr val="121212"/>
                </a:solidFill>
                <a:effectLst/>
                <a:latin typeface="Guardian Text Egyptian Web"/>
              </a:rPr>
              <a:t>Thirty crewmen died. Chinese officials have played down fears of a major environmental disaster.</a:t>
            </a:r>
          </a:p>
          <a:p>
            <a:r>
              <a:rPr lang="en-US" sz="2400" b="1" i="0" dirty="0">
                <a:solidFill>
                  <a:srgbClr val="121212"/>
                </a:solidFill>
                <a:effectLst/>
                <a:latin typeface="Guardian Text Egyptian Web"/>
              </a:rPr>
              <a:t>The Sanchi was carrying 136,000 </a:t>
            </a:r>
            <a:r>
              <a:rPr lang="en-US" sz="2400" b="1" i="0" dirty="0" err="1">
                <a:solidFill>
                  <a:srgbClr val="121212"/>
                </a:solidFill>
                <a:effectLst/>
                <a:latin typeface="Guardian Text Egyptian Web"/>
              </a:rPr>
              <a:t>tonnes</a:t>
            </a:r>
            <a:r>
              <a:rPr lang="en-US" sz="2400" b="1" i="0" dirty="0">
                <a:solidFill>
                  <a:srgbClr val="121212"/>
                </a:solidFill>
                <a:effectLst/>
                <a:latin typeface="Guardian Text Egyptian Web"/>
              </a:rPr>
              <a:t> of light crude oil from </a:t>
            </a:r>
            <a:r>
              <a:rPr lang="en-US" sz="2400" b="1" i="0" u="none" strike="noStrike" dirty="0">
                <a:solidFill>
                  <a:srgbClr val="AB0613"/>
                </a:solidFill>
                <a:effectLst/>
                <a:latin typeface="Guardian Text Egyptian Web"/>
                <a:hlinkClick r:id="rId4"/>
              </a:rPr>
              <a:t>Iran</a:t>
            </a:r>
            <a:r>
              <a:rPr lang="en-US" sz="2400" b="1" u="none" strike="noStrike" dirty="0">
                <a:solidFill>
                  <a:srgbClr val="121212"/>
                </a:solidFill>
                <a:latin typeface="Guardian Text Egyptian Web"/>
              </a:rPr>
              <a:t>.</a:t>
            </a:r>
          </a:p>
          <a:p>
            <a:r>
              <a:rPr lang="en-US" sz="2400" b="1" i="0" dirty="0">
                <a:solidFill>
                  <a:srgbClr val="121212"/>
                </a:solidFill>
                <a:effectLst/>
                <a:latin typeface="Guardian Text Egyptian Web"/>
              </a:rPr>
              <a:t>The smoke reached a height of 800-1000</a:t>
            </a:r>
            <a:r>
              <a:rPr lang="en-US" sz="2400" b="1" dirty="0">
                <a:solidFill>
                  <a:srgbClr val="121212"/>
                </a:solidFill>
                <a:latin typeface="Guardian Text Egyptian Web"/>
              </a:rPr>
              <a:t> meter</a:t>
            </a:r>
            <a:r>
              <a:rPr lang="en-US" sz="2400" b="1" i="0" dirty="0">
                <a:solidFill>
                  <a:srgbClr val="121212"/>
                </a:solidFill>
                <a:effectLst/>
                <a:latin typeface="Guardian Text Egyptian Web"/>
              </a:rPr>
              <a:t> </a:t>
            </a:r>
          </a:p>
        </p:txBody>
      </p:sp>
    </p:spTree>
    <p:extLst>
      <p:ext uri="{BB962C8B-B14F-4D97-AF65-F5344CB8AC3E}">
        <p14:creationId xmlns:p14="http://schemas.microsoft.com/office/powerpoint/2010/main" val="89827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C2588EF-023E-4B0F-A583-C829F1421E62}"/>
              </a:ext>
            </a:extLst>
          </p:cNvPr>
          <p:cNvSpPr/>
          <p:nvPr/>
        </p:nvSpPr>
        <p:spPr>
          <a:xfrm>
            <a:off x="249382" y="499763"/>
            <a:ext cx="11374582" cy="3693319"/>
          </a:xfrm>
          <a:prstGeom prst="rect">
            <a:avLst/>
          </a:prstGeom>
        </p:spPr>
        <p:txBody>
          <a:bodyPr wrap="square">
            <a:spAutoFit/>
          </a:bodyPr>
          <a:lstStyle/>
          <a:p>
            <a:pPr>
              <a:defRPr/>
            </a:pPr>
            <a:r>
              <a:rPr lang="en-US" altLang="en-US" b="1" dirty="0">
                <a:ea typeface="ＭＳ Ｐゴシック" panose="020B0600070205080204" pitchFamily="34" charset="-128"/>
              </a:rPr>
              <a:t>Infectious Agents</a:t>
            </a:r>
          </a:p>
          <a:p>
            <a:pPr lvl="1">
              <a:defRPr/>
            </a:pPr>
            <a:r>
              <a:rPr lang="en-US" altLang="en-US" b="1" dirty="0">
                <a:ea typeface="ＭＳ Ｐゴシック" panose="020B0600070205080204" pitchFamily="34" charset="-128"/>
              </a:rPr>
              <a:t>Bacteria, Viruses, Protozoa, Parasitic Worms Source: </a:t>
            </a:r>
          </a:p>
          <a:p>
            <a:pPr lvl="1">
              <a:defRPr/>
            </a:pPr>
            <a:r>
              <a:rPr lang="en-US" altLang="en-US" b="1" dirty="0">
                <a:ea typeface="ＭＳ Ｐゴシック" panose="020B0600070205080204" pitchFamily="34" charset="-128"/>
              </a:rPr>
              <a:t>Human and animal waste</a:t>
            </a:r>
          </a:p>
          <a:p>
            <a:pPr>
              <a:defRPr/>
            </a:pPr>
            <a:r>
              <a:rPr lang="en-US" altLang="en-US" b="1" dirty="0">
                <a:ea typeface="ＭＳ Ｐゴシック" panose="020B0600070205080204" pitchFamily="34" charset="-128"/>
              </a:rPr>
              <a:t>Oxygen-Demanding Waste</a:t>
            </a:r>
          </a:p>
          <a:p>
            <a:pPr lvl="1">
              <a:defRPr/>
            </a:pPr>
            <a:r>
              <a:rPr lang="en-US" altLang="en-US" b="1" dirty="0">
                <a:ea typeface="ＭＳ Ｐゴシック" panose="020B0600070205080204" pitchFamily="34" charset="-128"/>
              </a:rPr>
              <a:t>Organic debris &amp; waste + aerobic bacteria </a:t>
            </a:r>
          </a:p>
          <a:p>
            <a:pPr lvl="1">
              <a:defRPr/>
            </a:pPr>
            <a:r>
              <a:rPr lang="en-US" altLang="en-US" b="1" dirty="0">
                <a:ea typeface="ＭＳ Ｐゴシック" panose="020B0600070205080204" pitchFamily="34" charset="-128"/>
              </a:rPr>
              <a:t>Source: Sewage, feedlots, paper-mills, food processing</a:t>
            </a:r>
          </a:p>
          <a:p>
            <a:pPr>
              <a:defRPr/>
            </a:pPr>
            <a:r>
              <a:rPr lang="en-US" altLang="en-US" b="1" dirty="0">
                <a:ea typeface="ＭＳ Ｐゴシック" panose="020B0600070205080204" pitchFamily="34" charset="-128"/>
              </a:rPr>
              <a:t>Inorganic Chemicals</a:t>
            </a:r>
          </a:p>
          <a:p>
            <a:pPr lvl="1">
              <a:defRPr/>
            </a:pPr>
            <a:r>
              <a:rPr lang="en-US" altLang="en-US" b="1" dirty="0">
                <a:ea typeface="ＭＳ Ｐゴシック" panose="020B0600070205080204" pitchFamily="34" charset="-128"/>
              </a:rPr>
              <a:t>Acids, Metals, Salts</a:t>
            </a:r>
          </a:p>
          <a:p>
            <a:pPr lvl="1">
              <a:defRPr/>
            </a:pPr>
            <a:r>
              <a:rPr lang="en-US" altLang="en-US" b="1" dirty="0">
                <a:ea typeface="ＭＳ Ｐゴシック" panose="020B0600070205080204" pitchFamily="34" charset="-128"/>
              </a:rPr>
              <a:t>Sources: Surface runoff, Industrial effluent, </a:t>
            </a:r>
          </a:p>
          <a:p>
            <a:pPr lvl="1">
              <a:defRPr/>
            </a:pPr>
            <a:r>
              <a:rPr lang="en-US" altLang="en-US" b="1" dirty="0">
                <a:ea typeface="ＭＳ Ｐゴシック" panose="020B0600070205080204" pitchFamily="34" charset="-128"/>
              </a:rPr>
              <a:t>Household cleansers</a:t>
            </a:r>
          </a:p>
          <a:p>
            <a:pPr>
              <a:defRPr/>
            </a:pPr>
            <a:r>
              <a:rPr lang="en-US" altLang="en-US" b="1" dirty="0">
                <a:ea typeface="ＭＳ Ｐゴシック" panose="020B0600070205080204" pitchFamily="34" charset="-128"/>
              </a:rPr>
              <a:t>Radioactive Materials</a:t>
            </a:r>
          </a:p>
          <a:p>
            <a:pPr lvl="1">
              <a:defRPr/>
            </a:pPr>
            <a:r>
              <a:rPr lang="en-US" altLang="en-US" b="1" dirty="0">
                <a:ea typeface="ＭＳ Ｐゴシック" panose="020B0600070205080204" pitchFamily="34" charset="-128"/>
              </a:rPr>
              <a:t>Iodine, radon, uranium, cesium, thorium</a:t>
            </a:r>
          </a:p>
          <a:p>
            <a:pPr lvl="1">
              <a:defRPr/>
            </a:pPr>
            <a:r>
              <a:rPr lang="en-US" altLang="en-US" b="1" dirty="0">
                <a:ea typeface="ＭＳ Ｐゴシック" panose="020B0600070205080204" pitchFamily="34" charset="-128"/>
              </a:rPr>
              <a:t>Source: Coal &amp; Nuclear Power plants, mining, weapons production, natural</a:t>
            </a:r>
          </a:p>
        </p:txBody>
      </p:sp>
      <p:sp>
        <p:nvSpPr>
          <p:cNvPr id="3" name="TextBox 2">
            <a:extLst>
              <a:ext uri="{FF2B5EF4-FFF2-40B4-BE49-F238E27FC236}">
                <a16:creationId xmlns:a16="http://schemas.microsoft.com/office/drawing/2014/main" id="{40A76EBD-0080-4C2F-A706-16710A9309E3}"/>
              </a:ext>
            </a:extLst>
          </p:cNvPr>
          <p:cNvSpPr txBox="1"/>
          <p:nvPr/>
        </p:nvSpPr>
        <p:spPr>
          <a:xfrm>
            <a:off x="2609704" y="108055"/>
            <a:ext cx="7287490" cy="461665"/>
          </a:xfrm>
          <a:prstGeom prst="rect">
            <a:avLst/>
          </a:prstGeom>
          <a:noFill/>
        </p:spPr>
        <p:txBody>
          <a:bodyPr wrap="square" rtlCol="0">
            <a:spAutoFit/>
          </a:bodyPr>
          <a:lstStyle/>
          <a:p>
            <a:r>
              <a:rPr lang="en-US" sz="2400" b="1" dirty="0">
                <a:solidFill>
                  <a:srgbClr val="C00000"/>
                </a:solidFill>
              </a:rPr>
              <a:t>Categories of Water Pollutants</a:t>
            </a:r>
          </a:p>
        </p:txBody>
      </p:sp>
      <p:sp>
        <p:nvSpPr>
          <p:cNvPr id="4" name="Rectangle 3">
            <a:extLst>
              <a:ext uri="{FF2B5EF4-FFF2-40B4-BE49-F238E27FC236}">
                <a16:creationId xmlns:a16="http://schemas.microsoft.com/office/drawing/2014/main" id="{1785170C-012D-4F04-B346-5BE2A6A65D1E}"/>
              </a:ext>
            </a:extLst>
          </p:cNvPr>
          <p:cNvSpPr/>
          <p:nvPr/>
        </p:nvSpPr>
        <p:spPr>
          <a:xfrm>
            <a:off x="6567054" y="499763"/>
            <a:ext cx="5624946" cy="3416320"/>
          </a:xfrm>
          <a:prstGeom prst="rect">
            <a:avLst/>
          </a:prstGeom>
        </p:spPr>
        <p:txBody>
          <a:bodyPr wrap="square">
            <a:spAutoFit/>
          </a:bodyPr>
          <a:lstStyle/>
          <a:p>
            <a:pPr>
              <a:defRPr/>
            </a:pPr>
            <a:r>
              <a:rPr lang="en-US" altLang="en-US" b="1" dirty="0">
                <a:ea typeface="ＭＳ Ｐゴシック" panose="020B0600070205080204" pitchFamily="34" charset="-128"/>
              </a:rPr>
              <a:t>Plant Nutrients</a:t>
            </a:r>
          </a:p>
          <a:p>
            <a:pPr lvl="1">
              <a:defRPr/>
            </a:pPr>
            <a:r>
              <a:rPr lang="en-US" altLang="en-US" b="1" dirty="0">
                <a:ea typeface="ＭＳ Ｐゴシック" panose="020B0600070205080204" pitchFamily="34" charset="-128"/>
              </a:rPr>
              <a:t>Nitrates, Phosphates, </a:t>
            </a:r>
          </a:p>
          <a:p>
            <a:pPr lvl="1">
              <a:defRPr/>
            </a:pPr>
            <a:r>
              <a:rPr lang="en-US" altLang="en-US" b="1" dirty="0">
                <a:ea typeface="ＭＳ Ｐゴシック" panose="020B0600070205080204" pitchFamily="34" charset="-128"/>
              </a:rPr>
              <a:t>Source: Sewage, manure, agricultural </a:t>
            </a:r>
          </a:p>
          <a:p>
            <a:pPr lvl="1">
              <a:defRPr/>
            </a:pPr>
            <a:r>
              <a:rPr lang="en-US" altLang="en-US" b="1" dirty="0">
                <a:ea typeface="ＭＳ Ｐゴシック" panose="020B0600070205080204" pitchFamily="34" charset="-128"/>
              </a:rPr>
              <a:t>and landscaping runoff</a:t>
            </a:r>
          </a:p>
          <a:p>
            <a:pPr>
              <a:defRPr/>
            </a:pPr>
            <a:r>
              <a:rPr lang="en-US" altLang="en-US" b="1" dirty="0">
                <a:ea typeface="ＭＳ Ｐゴシック" panose="020B0600070205080204" pitchFamily="34" charset="-128"/>
              </a:rPr>
              <a:t>Organic Chemicals</a:t>
            </a:r>
          </a:p>
          <a:p>
            <a:pPr lvl="1">
              <a:defRPr/>
            </a:pPr>
            <a:r>
              <a:rPr lang="en-US" altLang="en-US" b="1" dirty="0">
                <a:ea typeface="ＭＳ Ｐゴシック" panose="020B0600070205080204" pitchFamily="34" charset="-128"/>
              </a:rPr>
              <a:t>Oil, Gasoline, Plastics, Pesticides, Solvents,</a:t>
            </a:r>
          </a:p>
          <a:p>
            <a:pPr lvl="1">
              <a:defRPr/>
            </a:pPr>
            <a:r>
              <a:rPr lang="en-US" altLang="en-US" b="1" dirty="0">
                <a:ea typeface="ＭＳ Ｐゴシック" panose="020B0600070205080204" pitchFamily="34" charset="-128"/>
              </a:rPr>
              <a:t> detergents Sources: Industrial effluent, </a:t>
            </a:r>
          </a:p>
          <a:p>
            <a:pPr lvl="1">
              <a:defRPr/>
            </a:pPr>
            <a:r>
              <a:rPr lang="en-US" altLang="en-US" b="1" dirty="0">
                <a:ea typeface="ＭＳ Ｐゴシック" panose="020B0600070205080204" pitchFamily="34" charset="-128"/>
              </a:rPr>
              <a:t>Household cleansers, runoff from farms and yards</a:t>
            </a:r>
          </a:p>
          <a:p>
            <a:pPr>
              <a:defRPr/>
            </a:pPr>
            <a:r>
              <a:rPr lang="en-US" altLang="en-US" b="1" dirty="0">
                <a:ea typeface="ＭＳ Ｐゴシック" panose="020B0600070205080204" pitchFamily="34" charset="-128"/>
              </a:rPr>
              <a:t>Eroded Sediment</a:t>
            </a:r>
          </a:p>
          <a:p>
            <a:pPr lvl="1">
              <a:defRPr/>
            </a:pPr>
            <a:r>
              <a:rPr lang="en-US" altLang="en-US" b="1" dirty="0">
                <a:ea typeface="ＭＳ Ｐゴシック" panose="020B0600070205080204" pitchFamily="34" charset="-128"/>
              </a:rPr>
              <a:t>Soil, Silt</a:t>
            </a:r>
          </a:p>
          <a:p>
            <a:pPr>
              <a:defRPr/>
            </a:pPr>
            <a:r>
              <a:rPr lang="en-US" altLang="en-US" b="1" dirty="0">
                <a:ea typeface="ＭＳ Ｐゴシック" panose="020B0600070205080204" pitchFamily="34" charset="-128"/>
              </a:rPr>
              <a:t>Heat/Thermal Pollution</a:t>
            </a:r>
          </a:p>
          <a:p>
            <a:pPr lvl="1">
              <a:defRPr/>
            </a:pPr>
            <a:r>
              <a:rPr lang="en-US" altLang="en-US" b="1" dirty="0">
                <a:ea typeface="ＭＳ Ｐゴシック" panose="020B0600070205080204" pitchFamily="34" charset="-128"/>
              </a:rPr>
              <a:t>Source: Power plants, Industrial</a:t>
            </a:r>
          </a:p>
        </p:txBody>
      </p:sp>
      <p:sp>
        <p:nvSpPr>
          <p:cNvPr id="5" name="Rectangle 4">
            <a:extLst>
              <a:ext uri="{FF2B5EF4-FFF2-40B4-BE49-F238E27FC236}">
                <a16:creationId xmlns:a16="http://schemas.microsoft.com/office/drawing/2014/main" id="{7796171E-811D-4129-839B-E7CD5B1D9ED7}"/>
              </a:ext>
            </a:extLst>
          </p:cNvPr>
          <p:cNvSpPr/>
          <p:nvPr/>
        </p:nvSpPr>
        <p:spPr>
          <a:xfrm>
            <a:off x="249382" y="4392768"/>
            <a:ext cx="11374582" cy="2221121"/>
          </a:xfrm>
          <a:prstGeom prst="rect">
            <a:avLst/>
          </a:prstGeom>
        </p:spPr>
        <p:txBody>
          <a:bodyPr wrap="square">
            <a:spAutoFit/>
          </a:bodyPr>
          <a:lstStyle/>
          <a:p>
            <a:pPr>
              <a:lnSpc>
                <a:spcPts val="1500"/>
              </a:lnSpc>
              <a:defRPr/>
            </a:pPr>
            <a:r>
              <a:rPr lang="en-US" altLang="en-US" b="1" dirty="0">
                <a:ea typeface="ＭＳ Ｐゴシック" panose="020B0600070205080204" pitchFamily="34" charset="-128"/>
              </a:rPr>
              <a:t>Dilution less effective than with streams</a:t>
            </a:r>
          </a:p>
          <a:p>
            <a:pPr>
              <a:lnSpc>
                <a:spcPts val="1500"/>
              </a:lnSpc>
              <a:defRPr/>
            </a:pPr>
            <a:endParaRPr lang="en-US" altLang="en-US" b="1" dirty="0">
              <a:ea typeface="ＭＳ Ｐゴシック" panose="020B0600070205080204" pitchFamily="34" charset="-128"/>
            </a:endParaRPr>
          </a:p>
          <a:p>
            <a:pPr>
              <a:lnSpc>
                <a:spcPts val="1500"/>
              </a:lnSpc>
              <a:defRPr/>
            </a:pPr>
            <a:r>
              <a:rPr lang="en-US" altLang="en-US" b="1" dirty="0">
                <a:ea typeface="ＭＳ Ｐゴシック" panose="020B0600070205080204" pitchFamily="34" charset="-128"/>
              </a:rPr>
              <a:t>Stratification in lakes and relatively little flow hinder rapid dilution of pollutants</a:t>
            </a:r>
          </a:p>
          <a:p>
            <a:pPr>
              <a:lnSpc>
                <a:spcPts val="1500"/>
              </a:lnSpc>
              <a:defRPr/>
            </a:pPr>
            <a:endParaRPr lang="en-US" altLang="en-US" b="1" dirty="0">
              <a:ea typeface="ＭＳ Ｐゴシック" panose="020B0600070205080204" pitchFamily="34" charset="-128"/>
            </a:endParaRPr>
          </a:p>
          <a:p>
            <a:pPr>
              <a:lnSpc>
                <a:spcPts val="1500"/>
              </a:lnSpc>
              <a:defRPr/>
            </a:pPr>
            <a:r>
              <a:rPr lang="en-US" altLang="en-US" b="1" dirty="0">
                <a:ea typeface="ＭＳ Ｐゴシック" panose="020B0600070205080204" pitchFamily="34" charset="-128"/>
              </a:rPr>
              <a:t>Lakes more vulnerable to pollutants than streams</a:t>
            </a:r>
          </a:p>
          <a:p>
            <a:pPr>
              <a:lnSpc>
                <a:spcPts val="1500"/>
              </a:lnSpc>
              <a:defRPr/>
            </a:pPr>
            <a:endParaRPr lang="en-US" altLang="en-US" b="1" dirty="0">
              <a:ea typeface="ＭＳ Ｐゴシック" panose="020B0600070205080204" pitchFamily="34" charset="-128"/>
            </a:endParaRPr>
          </a:p>
          <a:p>
            <a:pPr>
              <a:lnSpc>
                <a:spcPts val="1500"/>
              </a:lnSpc>
              <a:defRPr/>
            </a:pPr>
            <a:r>
              <a:rPr lang="en-US" altLang="en-US" b="1" dirty="0">
                <a:ea typeface="ＭＳ Ｐゴシック" panose="020B0600070205080204" pitchFamily="34" charset="-128"/>
              </a:rPr>
              <a:t>How pollutants enter lakes</a:t>
            </a:r>
          </a:p>
          <a:p>
            <a:pPr>
              <a:lnSpc>
                <a:spcPts val="1500"/>
              </a:lnSpc>
              <a:defRPr/>
            </a:pPr>
            <a:endParaRPr lang="en-US" altLang="en-US" b="1" dirty="0">
              <a:ea typeface="ＭＳ Ｐゴシック" panose="020B0600070205080204" pitchFamily="34" charset="-128"/>
            </a:endParaRPr>
          </a:p>
          <a:p>
            <a:pPr>
              <a:lnSpc>
                <a:spcPts val="1500"/>
              </a:lnSpc>
              <a:defRPr/>
            </a:pPr>
            <a:r>
              <a:rPr lang="en-US" altLang="en-US" b="1" dirty="0">
                <a:ea typeface="ＭＳ Ｐゴシック" panose="020B0600070205080204" pitchFamily="34" charset="-128"/>
              </a:rPr>
              <a:t>Eutrophication: causes and effects;  Oligotrophic and eutrophic lakes;   Cultural eutrophication</a:t>
            </a:r>
          </a:p>
          <a:p>
            <a:pPr>
              <a:lnSpc>
                <a:spcPts val="1500"/>
              </a:lnSpc>
              <a:defRPr/>
            </a:pPr>
            <a:endParaRPr lang="en-US" altLang="en-US" b="1" dirty="0">
              <a:ea typeface="ＭＳ Ｐゴシック" panose="020B0600070205080204" pitchFamily="34" charset="-128"/>
            </a:endParaRPr>
          </a:p>
          <a:p>
            <a:pPr>
              <a:lnSpc>
                <a:spcPts val="1500"/>
              </a:lnSpc>
              <a:defRPr/>
            </a:pPr>
            <a:r>
              <a:rPr lang="en-US" altLang="en-US" b="1" dirty="0">
                <a:ea typeface="ＭＳ Ｐゴシック" panose="020B0600070205080204" pitchFamily="34" charset="-128"/>
              </a:rPr>
              <a:t>Preventing or removing eutrophication</a:t>
            </a:r>
          </a:p>
        </p:txBody>
      </p:sp>
      <p:sp>
        <p:nvSpPr>
          <p:cNvPr id="6" name="Rectangle 5">
            <a:extLst>
              <a:ext uri="{FF2B5EF4-FFF2-40B4-BE49-F238E27FC236}">
                <a16:creationId xmlns:a16="http://schemas.microsoft.com/office/drawing/2014/main" id="{91373511-5C1C-45A0-98A2-F40619BBB5A7}"/>
              </a:ext>
            </a:extLst>
          </p:cNvPr>
          <p:cNvSpPr/>
          <p:nvPr/>
        </p:nvSpPr>
        <p:spPr>
          <a:xfrm>
            <a:off x="4714072" y="4193082"/>
            <a:ext cx="1982722" cy="461665"/>
          </a:xfrm>
          <a:prstGeom prst="rect">
            <a:avLst/>
          </a:prstGeom>
        </p:spPr>
        <p:txBody>
          <a:bodyPr wrap="none">
            <a:spAutoFit/>
          </a:bodyPr>
          <a:lstStyle/>
          <a:p>
            <a:r>
              <a:rPr lang="en-US" sz="2400" b="1" dirty="0">
                <a:solidFill>
                  <a:srgbClr val="C00000"/>
                </a:solidFill>
              </a:rPr>
              <a:t>Lake Pollution</a:t>
            </a:r>
            <a:endParaRPr lang="en-US" sz="2400" dirty="0">
              <a:solidFill>
                <a:srgbClr val="C00000"/>
              </a:solidFill>
            </a:endParaRPr>
          </a:p>
        </p:txBody>
      </p:sp>
    </p:spTree>
    <p:extLst>
      <p:ext uri="{BB962C8B-B14F-4D97-AF65-F5344CB8AC3E}">
        <p14:creationId xmlns:p14="http://schemas.microsoft.com/office/powerpoint/2010/main" val="4114205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845A2F-B3F7-4C07-B163-4C36C2BF7B3D}"/>
              </a:ext>
            </a:extLst>
          </p:cNvPr>
          <p:cNvSpPr/>
          <p:nvPr/>
        </p:nvSpPr>
        <p:spPr>
          <a:xfrm>
            <a:off x="3048000" y="3182779"/>
            <a:ext cx="6096000" cy="492443"/>
          </a:xfrm>
          <a:prstGeom prst="rect">
            <a:avLst/>
          </a:prstGeom>
        </p:spPr>
        <p:txBody>
          <a:bodyPr>
            <a:spAutoFit/>
          </a:bodyPr>
          <a:lstStyle/>
          <a:p>
            <a:endParaRPr lang="en-US" sz="800" b="0" i="0" u="none" strike="noStrike" baseline="0" dirty="0">
              <a:solidFill>
                <a:srgbClr val="000000"/>
              </a:solidFill>
              <a:latin typeface="Calibri" panose="020F0502020204030204" pitchFamily="34" charset="0"/>
            </a:endParaRPr>
          </a:p>
          <a:p>
            <a:r>
              <a:rPr lang="en-US" dirty="0">
                <a:solidFill>
                  <a:srgbClr val="FFFFFF"/>
                </a:solidFill>
                <a:latin typeface="Calibri" panose="020F0502020204030204" pitchFamily="34" charset="0"/>
              </a:rPr>
              <a:t>Trash Truck Disposing of Garbage into a River in Peru </a:t>
            </a:r>
            <a:r>
              <a:rPr lang="en-US" sz="800" b="1" i="0" u="none" strike="noStrike" baseline="0" dirty="0">
                <a:solidFill>
                  <a:srgbClr val="000000"/>
                </a:solidFill>
                <a:latin typeface="Calibri" panose="020F0502020204030204" pitchFamily="34" charset="0"/>
              </a:rPr>
              <a:t>g </a:t>
            </a:r>
            <a:endParaRPr lang="en-US" dirty="0"/>
          </a:p>
        </p:txBody>
      </p:sp>
      <p:sp>
        <p:nvSpPr>
          <p:cNvPr id="6" name="Rectangle 5">
            <a:extLst>
              <a:ext uri="{FF2B5EF4-FFF2-40B4-BE49-F238E27FC236}">
                <a16:creationId xmlns:a16="http://schemas.microsoft.com/office/drawing/2014/main" id="{3A1202B4-8C44-4E31-94BD-9B71ACCD126C}"/>
              </a:ext>
            </a:extLst>
          </p:cNvPr>
          <p:cNvSpPr/>
          <p:nvPr/>
        </p:nvSpPr>
        <p:spPr>
          <a:xfrm>
            <a:off x="457199" y="2536448"/>
            <a:ext cx="3560619" cy="1569660"/>
          </a:xfrm>
          <a:prstGeom prst="rect">
            <a:avLst/>
          </a:prstGeom>
        </p:spPr>
        <p:txBody>
          <a:bodyPr wrap="square">
            <a:spAutoFit/>
          </a:bodyPr>
          <a:lstStyle/>
          <a:p>
            <a:r>
              <a:rPr lang="en-US" sz="2400" b="1" dirty="0"/>
              <a:t>Trash Truck Disposing of </a:t>
            </a:r>
          </a:p>
          <a:p>
            <a:r>
              <a:rPr lang="en-US" sz="2400" b="1" dirty="0"/>
              <a:t>Garbage into a River in Peru</a:t>
            </a:r>
          </a:p>
          <a:p>
            <a:endParaRPr lang="en-US" sz="2400" b="1" dirty="0"/>
          </a:p>
        </p:txBody>
      </p:sp>
      <p:pic>
        <p:nvPicPr>
          <p:cNvPr id="7" name="Picture 6">
            <a:extLst>
              <a:ext uri="{FF2B5EF4-FFF2-40B4-BE49-F238E27FC236}">
                <a16:creationId xmlns:a16="http://schemas.microsoft.com/office/drawing/2014/main" id="{5DCE4BFF-B38D-4C62-B73F-3C27D88DAEC3}"/>
              </a:ext>
            </a:extLst>
          </p:cNvPr>
          <p:cNvPicPr>
            <a:picLocks noChangeAspect="1"/>
          </p:cNvPicPr>
          <p:nvPr/>
        </p:nvPicPr>
        <p:blipFill>
          <a:blip r:embed="rId2"/>
          <a:stretch>
            <a:fillRect/>
          </a:stretch>
        </p:blipFill>
        <p:spPr>
          <a:xfrm>
            <a:off x="4946072" y="156168"/>
            <a:ext cx="4959927" cy="7478886"/>
          </a:xfrm>
          <a:prstGeom prst="rect">
            <a:avLst/>
          </a:prstGeom>
        </p:spPr>
      </p:pic>
      <p:sp>
        <p:nvSpPr>
          <p:cNvPr id="2" name="TextBox 1">
            <a:extLst>
              <a:ext uri="{FF2B5EF4-FFF2-40B4-BE49-F238E27FC236}">
                <a16:creationId xmlns:a16="http://schemas.microsoft.com/office/drawing/2014/main" id="{233DE913-6D0A-4DB7-89F1-4DDA650E8787}"/>
              </a:ext>
            </a:extLst>
          </p:cNvPr>
          <p:cNvSpPr txBox="1"/>
          <p:nvPr/>
        </p:nvSpPr>
        <p:spPr>
          <a:xfrm>
            <a:off x="457199" y="983673"/>
            <a:ext cx="3976256" cy="830997"/>
          </a:xfrm>
          <a:prstGeom prst="rect">
            <a:avLst/>
          </a:prstGeom>
          <a:noFill/>
        </p:spPr>
        <p:txBody>
          <a:bodyPr wrap="square" rtlCol="0">
            <a:spAutoFit/>
          </a:bodyPr>
          <a:lstStyle/>
          <a:p>
            <a:pPr algn="ctr"/>
            <a:r>
              <a:rPr lang="en-US" sz="2400" b="1" dirty="0">
                <a:solidFill>
                  <a:srgbClr val="C00000"/>
                </a:solidFill>
              </a:rPr>
              <a:t>Man-Made Water Pollution – an Example</a:t>
            </a:r>
          </a:p>
        </p:txBody>
      </p:sp>
    </p:spTree>
    <p:extLst>
      <p:ext uri="{BB962C8B-B14F-4D97-AF65-F5344CB8AC3E}">
        <p14:creationId xmlns:p14="http://schemas.microsoft.com/office/powerpoint/2010/main" val="1414626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figure 22-8">
            <a:extLst>
              <a:ext uri="{FF2B5EF4-FFF2-40B4-BE49-F238E27FC236}">
                <a16:creationId xmlns:a16="http://schemas.microsoft.com/office/drawing/2014/main" id="{E10ED958-CB4A-435D-8149-9C340C38EA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194" y="284018"/>
            <a:ext cx="9769042" cy="6421582"/>
          </a:xfrm>
          <a:prstGeom prst="rect">
            <a:avLst/>
          </a:prstGeom>
          <a:noFill/>
          <a:ln w="44450">
            <a:solidFill>
              <a:srgbClr val="969696"/>
            </a:solidFill>
            <a:miter lim="800000"/>
            <a:headEnd/>
            <a:tailEnd/>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AAFCBB8-B03B-4699-A97D-33E0584DE206}"/>
              </a:ext>
            </a:extLst>
          </p:cNvPr>
          <p:cNvSpPr txBox="1"/>
          <p:nvPr/>
        </p:nvSpPr>
        <p:spPr>
          <a:xfrm flipH="1">
            <a:off x="10386953" y="5264728"/>
            <a:ext cx="1805047" cy="923330"/>
          </a:xfrm>
          <a:prstGeom prst="rect">
            <a:avLst/>
          </a:prstGeom>
          <a:noFill/>
        </p:spPr>
        <p:txBody>
          <a:bodyPr wrap="square" rtlCol="0">
            <a:spAutoFit/>
          </a:bodyPr>
          <a:lstStyle/>
          <a:p>
            <a:r>
              <a:rPr lang="en-US" b="1" dirty="0">
                <a:solidFill>
                  <a:srgbClr val="FF0000"/>
                </a:solidFill>
              </a:rPr>
              <a:t>Sources of Municipal Water  Pollution</a:t>
            </a:r>
          </a:p>
        </p:txBody>
      </p:sp>
    </p:spTree>
    <p:extLst>
      <p:ext uri="{BB962C8B-B14F-4D97-AF65-F5344CB8AC3E}">
        <p14:creationId xmlns:p14="http://schemas.microsoft.com/office/powerpoint/2010/main" val="20515044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17904</TotalTime>
  <Words>5366</Words>
  <Application>Microsoft Office PowerPoint</Application>
  <PresentationFormat>Widescreen</PresentationFormat>
  <Paragraphs>254</Paragraphs>
  <Slides>28</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28</vt:i4>
      </vt:variant>
    </vt:vector>
  </HeadingPairs>
  <TitlesOfParts>
    <vt:vector size="41" baseType="lpstr">
      <vt:lpstr>Arial</vt:lpstr>
      <vt:lpstr>Calibri</vt:lpstr>
      <vt:lpstr>Calibri Light</vt:lpstr>
      <vt:lpstr>Guardian Text Egyptian Web</vt:lpstr>
      <vt:lpstr>Guardian Text Sans Web</vt:lpstr>
      <vt:lpstr>Times New Roman</vt:lpstr>
      <vt:lpstr>Times-Bold</vt:lpstr>
      <vt:lpstr>Times-BoldItalic</vt:lpstr>
      <vt:lpstr>Times-Italic</vt:lpstr>
      <vt:lpstr>Times-Roman</vt:lpstr>
      <vt:lpstr>verdana</vt:lpstr>
      <vt:lpstr>Wingdings</vt:lpstr>
      <vt:lpstr>Office Theme</vt:lpstr>
      <vt:lpstr>PowerPoint Presentation</vt:lpstr>
      <vt:lpstr>PowerPoint Presentation</vt:lpstr>
      <vt:lpstr>PowerPoint Presentation</vt:lpstr>
      <vt:lpstr>Examples of Oil Spill 2010 oil spill in the Gulf of Mexico, at British petroleum Oil Rig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Binay</dc:creator>
  <cp:lastModifiedBy>Binay</cp:lastModifiedBy>
  <cp:revision>136</cp:revision>
  <cp:lastPrinted>2018-08-03T07:55:47Z</cp:lastPrinted>
  <dcterms:created xsi:type="dcterms:W3CDTF">2018-08-03T04:38:23Z</dcterms:created>
  <dcterms:modified xsi:type="dcterms:W3CDTF">2020-01-28T16:29:03Z</dcterms:modified>
</cp:coreProperties>
</file>